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29"/>
  </p:notesMasterIdLst>
  <p:sldIdLst>
    <p:sldId id="269" r:id="rId5"/>
    <p:sldId id="270" r:id="rId6"/>
    <p:sldId id="271" r:id="rId7"/>
    <p:sldId id="272" r:id="rId8"/>
    <p:sldId id="273" r:id="rId9"/>
    <p:sldId id="277" r:id="rId10"/>
    <p:sldId id="278" r:id="rId11"/>
    <p:sldId id="274" r:id="rId12"/>
    <p:sldId id="279" r:id="rId13"/>
    <p:sldId id="281" r:id="rId14"/>
    <p:sldId id="275" r:id="rId15"/>
    <p:sldId id="285" r:id="rId16"/>
    <p:sldId id="286" r:id="rId17"/>
    <p:sldId id="283" r:id="rId18"/>
    <p:sldId id="284" r:id="rId19"/>
    <p:sldId id="290" r:id="rId20"/>
    <p:sldId id="291" r:id="rId21"/>
    <p:sldId id="292" r:id="rId22"/>
    <p:sldId id="293" r:id="rId23"/>
    <p:sldId id="294" r:id="rId24"/>
    <p:sldId id="276" r:id="rId25"/>
    <p:sldId id="289" r:id="rId26"/>
    <p:sldId id="288" r:id="rId27"/>
    <p:sldId id="287" r:id="rId28"/>
  </p:sldIdLst>
  <p:sldSz cx="12192000" cy="6858000"/>
  <p:notesSz cx="6858000" cy="9144000"/>
  <p:custDataLst>
    <p:tags r:id="rId3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FE0"/>
    <a:srgbClr val="B6B6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ags" Target="tags/tag1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D2DC42-6103-4F9D-93C3-5A3CB560104F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31A6A0-94B1-486A-B125-AEC520DFCEEA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fa-IR" sz="3000" b="1" dirty="0" smtClean="0">
              <a:cs typeface="B Zar" panose="00000400000000000000" pitchFamily="2" charset="-78"/>
            </a:rPr>
            <a:t>بدون اتلاف</a:t>
          </a:r>
          <a:endParaRPr lang="en-US" sz="3000" b="1" dirty="0">
            <a:cs typeface="B Zar" panose="00000400000000000000" pitchFamily="2" charset="-78"/>
          </a:endParaRPr>
        </a:p>
      </dgm:t>
    </dgm:pt>
    <dgm:pt modelId="{EBCD71C6-5BF4-4F03-AE24-AB3995AA9EAB}" type="parTrans" cxnId="{6CA7A572-5094-4BD7-9E04-FEB9AD33A09A}">
      <dgm:prSet/>
      <dgm:spPr/>
      <dgm:t>
        <a:bodyPr/>
        <a:lstStyle/>
        <a:p>
          <a:endParaRPr lang="en-US"/>
        </a:p>
      </dgm:t>
    </dgm:pt>
    <dgm:pt modelId="{B3B5B764-94E8-416E-9E84-3D127BC553EF}" type="sibTrans" cxnId="{6CA7A572-5094-4BD7-9E04-FEB9AD33A09A}">
      <dgm:prSet/>
      <dgm:spPr/>
      <dgm:t>
        <a:bodyPr/>
        <a:lstStyle/>
        <a:p>
          <a:endParaRPr lang="en-US"/>
        </a:p>
      </dgm:t>
    </dgm:pt>
    <dgm:pt modelId="{707988BC-F85C-45E6-B2AB-8D1D54CBF794}">
      <dgm:prSet phldrT="[Text]" custT="1"/>
      <dgm:spPr/>
      <dgm:t>
        <a:bodyPr/>
        <a:lstStyle/>
        <a:p>
          <a:r>
            <a:rPr lang="fa-IR" sz="2000" b="1" dirty="0" smtClean="0">
              <a:cs typeface="B Zar" panose="00000400000000000000" pitchFamily="2" charset="-78"/>
            </a:rPr>
            <a:t>دراین روش وقتی فایل از حالت فشرده خارج می شود، با فایل اولیه یکسان خواهد بود و هیچ داده ای از بین نمی رود.</a:t>
          </a:r>
          <a:endParaRPr lang="en-US" sz="2000" b="1" dirty="0">
            <a:cs typeface="B Zar" panose="00000400000000000000" pitchFamily="2" charset="-78"/>
          </a:endParaRPr>
        </a:p>
      </dgm:t>
    </dgm:pt>
    <dgm:pt modelId="{912D1F7C-7650-4AC0-BE97-6E1DC3BD3EAF}" type="parTrans" cxnId="{8316904D-F0B6-411F-8562-30DC712DC3AA}">
      <dgm:prSet/>
      <dgm:spPr/>
      <dgm:t>
        <a:bodyPr/>
        <a:lstStyle/>
        <a:p>
          <a:endParaRPr lang="en-US"/>
        </a:p>
      </dgm:t>
    </dgm:pt>
    <dgm:pt modelId="{082F4644-3CC1-4B0F-97DD-06F01451565D}" type="sibTrans" cxnId="{8316904D-F0B6-411F-8562-30DC712DC3AA}">
      <dgm:prSet/>
      <dgm:spPr/>
      <dgm:t>
        <a:bodyPr/>
        <a:lstStyle/>
        <a:p>
          <a:endParaRPr lang="en-US"/>
        </a:p>
      </dgm:t>
    </dgm:pt>
    <dgm:pt modelId="{2BFDE791-42BF-47D2-B149-41DD3D4F377B}">
      <dgm:prSet phldrT="[Text]" custT="1"/>
      <dgm:spPr/>
      <dgm:t>
        <a:bodyPr/>
        <a:lstStyle/>
        <a:p>
          <a:pPr rtl="1"/>
          <a:r>
            <a:rPr lang="fa-IR" sz="1700" b="1" dirty="0" smtClean="0">
              <a:cs typeface="B Zar" panose="00000400000000000000" pitchFamily="2" charset="-78"/>
            </a:rPr>
            <a:t>برای فایل های متنی مناسب است.</a:t>
          </a:r>
          <a:endParaRPr lang="en-US" sz="1700" b="1" dirty="0">
            <a:cs typeface="B Zar" panose="00000400000000000000" pitchFamily="2" charset="-78"/>
          </a:endParaRPr>
        </a:p>
      </dgm:t>
    </dgm:pt>
    <dgm:pt modelId="{B1CB1160-372E-46C8-B6E1-D46188B273AD}" type="parTrans" cxnId="{7C29CFF5-5CE9-40B3-BE01-A21C45C44468}">
      <dgm:prSet/>
      <dgm:spPr/>
      <dgm:t>
        <a:bodyPr/>
        <a:lstStyle/>
        <a:p>
          <a:endParaRPr lang="en-US"/>
        </a:p>
      </dgm:t>
    </dgm:pt>
    <dgm:pt modelId="{A72FDD9B-4394-4B08-B661-641BA0936688}" type="sibTrans" cxnId="{7C29CFF5-5CE9-40B3-BE01-A21C45C44468}">
      <dgm:prSet/>
      <dgm:spPr/>
      <dgm:t>
        <a:bodyPr/>
        <a:lstStyle/>
        <a:p>
          <a:endParaRPr lang="en-US"/>
        </a:p>
      </dgm:t>
    </dgm:pt>
    <dgm:pt modelId="{EC4BDC41-DD09-4859-976B-4F89458031A6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fa-IR" sz="3000" b="1" dirty="0" smtClean="0">
              <a:cs typeface="B Zar" panose="00000400000000000000" pitchFamily="2" charset="-78"/>
            </a:rPr>
            <a:t>با اتلاف</a:t>
          </a:r>
          <a:endParaRPr lang="en-US" sz="3000" b="1" dirty="0">
            <a:cs typeface="B Zar" panose="00000400000000000000" pitchFamily="2" charset="-78"/>
          </a:endParaRPr>
        </a:p>
      </dgm:t>
    </dgm:pt>
    <dgm:pt modelId="{46A187EF-EC49-4E5B-88B3-AE8CD893DE31}" type="parTrans" cxnId="{FE322FBD-0FA2-4BCD-91A8-4632A53FA94D}">
      <dgm:prSet/>
      <dgm:spPr/>
      <dgm:t>
        <a:bodyPr/>
        <a:lstStyle/>
        <a:p>
          <a:endParaRPr lang="en-US"/>
        </a:p>
      </dgm:t>
    </dgm:pt>
    <dgm:pt modelId="{13E9FDCD-3572-4C6A-91B2-B70CE4A3C7EF}" type="sibTrans" cxnId="{FE322FBD-0FA2-4BCD-91A8-4632A53FA94D}">
      <dgm:prSet/>
      <dgm:spPr/>
      <dgm:t>
        <a:bodyPr/>
        <a:lstStyle/>
        <a:p>
          <a:endParaRPr lang="en-US"/>
        </a:p>
      </dgm:t>
    </dgm:pt>
    <dgm:pt modelId="{9C5E1F1D-C225-4CCD-87BB-B38D97C09A7D}">
      <dgm:prSet phldrT="[Text]"/>
      <dgm:spPr/>
      <dgm:t>
        <a:bodyPr/>
        <a:lstStyle/>
        <a:p>
          <a:r>
            <a:rPr lang="fa-IR" b="1" dirty="0" smtClean="0">
              <a:cs typeface="B Zar" panose="00000400000000000000" pitchFamily="2" charset="-78"/>
            </a:rPr>
            <a:t>دراین روش برخی داده ها هنگام فشرده سازی از بین می روند و هنگامی که فایل از حالت فشرده خارج می شود، داده های از دست رفته قابل بازیابی نیستند.</a:t>
          </a:r>
          <a:endParaRPr lang="en-US" dirty="0"/>
        </a:p>
      </dgm:t>
    </dgm:pt>
    <dgm:pt modelId="{96800D19-7077-4E42-93B8-7ECFE7EBDF85}" type="parTrans" cxnId="{6DEDC666-6E31-47A9-A262-8A1964E357DB}">
      <dgm:prSet/>
      <dgm:spPr/>
      <dgm:t>
        <a:bodyPr/>
        <a:lstStyle/>
        <a:p>
          <a:endParaRPr lang="en-US"/>
        </a:p>
      </dgm:t>
    </dgm:pt>
    <dgm:pt modelId="{455720E6-14D4-4B6A-8AD2-0E7C99E6F6F1}" type="sibTrans" cxnId="{6DEDC666-6E31-47A9-A262-8A1964E357DB}">
      <dgm:prSet/>
      <dgm:spPr/>
      <dgm:t>
        <a:bodyPr/>
        <a:lstStyle/>
        <a:p>
          <a:endParaRPr lang="en-US"/>
        </a:p>
      </dgm:t>
    </dgm:pt>
    <dgm:pt modelId="{02D53797-A252-4251-9B6A-926713839D05}">
      <dgm:prSet phldrT="[Text]" custT="1"/>
      <dgm:spPr/>
      <dgm:t>
        <a:bodyPr/>
        <a:lstStyle/>
        <a:p>
          <a:pPr rtl="1"/>
          <a:r>
            <a:rPr lang="fa-IR" sz="1700" b="1" dirty="0" smtClean="0">
              <a:cs typeface="B Zar" panose="00000400000000000000" pitchFamily="2" charset="-78"/>
            </a:rPr>
            <a:t>برای فایل صوتی، تصویر و ویدئو مناسب می باشد.</a:t>
          </a:r>
          <a:endParaRPr lang="en-US" sz="1700" b="1" dirty="0">
            <a:cs typeface="B Zar" panose="00000400000000000000" pitchFamily="2" charset="-78"/>
          </a:endParaRPr>
        </a:p>
      </dgm:t>
    </dgm:pt>
    <dgm:pt modelId="{E8158239-4EBC-44EE-BD69-DB4757E2BE4D}" type="parTrans" cxnId="{3124A580-C62E-41A7-A8A6-D0C1033EB71F}">
      <dgm:prSet/>
      <dgm:spPr/>
      <dgm:t>
        <a:bodyPr/>
        <a:lstStyle/>
        <a:p>
          <a:endParaRPr lang="en-US"/>
        </a:p>
      </dgm:t>
    </dgm:pt>
    <dgm:pt modelId="{B9CB4B49-3BDE-4942-973C-BA15950AD04D}" type="sibTrans" cxnId="{3124A580-C62E-41A7-A8A6-D0C1033EB71F}">
      <dgm:prSet/>
      <dgm:spPr/>
      <dgm:t>
        <a:bodyPr/>
        <a:lstStyle/>
        <a:p>
          <a:endParaRPr lang="en-US"/>
        </a:p>
      </dgm:t>
    </dgm:pt>
    <dgm:pt modelId="{8CF1A7FE-EBF5-4F31-8978-CF3C107E0195}">
      <dgm:prSet phldrT="[Text]" custT="1"/>
      <dgm:spPr/>
      <dgm:t>
        <a:bodyPr/>
        <a:lstStyle/>
        <a:p>
          <a:pPr rtl="1"/>
          <a:endParaRPr lang="en-US" sz="1700" b="1" dirty="0">
            <a:cs typeface="B Zar" panose="00000400000000000000" pitchFamily="2" charset="-78"/>
          </a:endParaRPr>
        </a:p>
      </dgm:t>
    </dgm:pt>
    <dgm:pt modelId="{E05FDBE8-6779-4C33-B60E-A4E2526C10CF}" type="parTrans" cxnId="{E15572FF-02E2-41F7-A78E-45D29C46B235}">
      <dgm:prSet/>
      <dgm:spPr/>
      <dgm:t>
        <a:bodyPr/>
        <a:lstStyle/>
        <a:p>
          <a:endParaRPr lang="en-US"/>
        </a:p>
      </dgm:t>
    </dgm:pt>
    <dgm:pt modelId="{B3D35B08-6033-48F0-B124-9786D0E0DC0D}" type="sibTrans" cxnId="{E15572FF-02E2-41F7-A78E-45D29C46B235}">
      <dgm:prSet/>
      <dgm:spPr/>
      <dgm:t>
        <a:bodyPr/>
        <a:lstStyle/>
        <a:p>
          <a:endParaRPr lang="en-US"/>
        </a:p>
      </dgm:t>
    </dgm:pt>
    <dgm:pt modelId="{8C75DAC6-4412-4F04-B08C-C39427D31C12}">
      <dgm:prSet phldrT="[Text]" custT="1"/>
      <dgm:spPr/>
      <dgm:t>
        <a:bodyPr/>
        <a:lstStyle/>
        <a:p>
          <a:pPr rtl="1"/>
          <a:endParaRPr lang="en-US" sz="1700" b="1" dirty="0">
            <a:cs typeface="B Zar" panose="00000400000000000000" pitchFamily="2" charset="-78"/>
          </a:endParaRPr>
        </a:p>
      </dgm:t>
    </dgm:pt>
    <dgm:pt modelId="{4376AF62-03EC-4D85-B41C-A1A44DED66DD}" type="parTrans" cxnId="{A7EC38C8-7154-4C33-BCC6-77B5438FEDDB}">
      <dgm:prSet/>
      <dgm:spPr/>
      <dgm:t>
        <a:bodyPr/>
        <a:lstStyle/>
        <a:p>
          <a:endParaRPr lang="en-US"/>
        </a:p>
      </dgm:t>
    </dgm:pt>
    <dgm:pt modelId="{FCFCEBAA-8EF8-4053-A14B-0E61840A41A5}" type="sibTrans" cxnId="{A7EC38C8-7154-4C33-BCC6-77B5438FEDDB}">
      <dgm:prSet/>
      <dgm:spPr/>
      <dgm:t>
        <a:bodyPr/>
        <a:lstStyle/>
        <a:p>
          <a:endParaRPr lang="en-US"/>
        </a:p>
      </dgm:t>
    </dgm:pt>
    <dgm:pt modelId="{15853689-9925-4E53-895E-D32A0727295E}">
      <dgm:prSet phldrT="[Text]" custT="1"/>
      <dgm:spPr/>
      <dgm:t>
        <a:bodyPr/>
        <a:lstStyle/>
        <a:p>
          <a:pPr rtl="1"/>
          <a:r>
            <a:rPr lang="fa-IR" sz="1700" b="1" dirty="0" smtClean="0">
              <a:cs typeface="B Zar" panose="00000400000000000000" pitchFamily="2" charset="-78"/>
            </a:rPr>
            <a:t>کدگذاری دیکشنری، فشرده سازی متن </a:t>
          </a:r>
          <a:r>
            <a:rPr lang="en-US" sz="1700" b="1" dirty="0" smtClean="0">
              <a:cs typeface="B Zar" panose="00000400000000000000" pitchFamily="2" charset="-78"/>
            </a:rPr>
            <a:t>ASCII</a:t>
          </a:r>
          <a:r>
            <a:rPr lang="fa-IR" sz="1700" b="1" dirty="0" smtClean="0">
              <a:cs typeface="B Zar" panose="00000400000000000000" pitchFamily="2" charset="-78"/>
            </a:rPr>
            <a:t> و کدگذاری هافمن از این روش استفاده می کنند. </a:t>
          </a:r>
          <a:endParaRPr lang="en-US" sz="1700" b="1" dirty="0">
            <a:cs typeface="B Zar" panose="00000400000000000000" pitchFamily="2" charset="-78"/>
          </a:endParaRPr>
        </a:p>
      </dgm:t>
    </dgm:pt>
    <dgm:pt modelId="{BEF10B4D-D2B4-4D60-9A09-81D664CEF4EB}" type="parTrans" cxnId="{9E38DB24-EF75-470C-999E-A4FA49B9D04D}">
      <dgm:prSet/>
      <dgm:spPr/>
      <dgm:t>
        <a:bodyPr/>
        <a:lstStyle/>
        <a:p>
          <a:endParaRPr lang="en-US"/>
        </a:p>
      </dgm:t>
    </dgm:pt>
    <dgm:pt modelId="{9C04A675-82D7-4962-8D72-9E5327F80C9D}" type="sibTrans" cxnId="{9E38DB24-EF75-470C-999E-A4FA49B9D04D}">
      <dgm:prSet/>
      <dgm:spPr/>
      <dgm:t>
        <a:bodyPr/>
        <a:lstStyle/>
        <a:p>
          <a:endParaRPr lang="en-US"/>
        </a:p>
      </dgm:t>
    </dgm:pt>
    <dgm:pt modelId="{614FF042-F779-4A3F-B673-05AB8910AF15}" type="pres">
      <dgm:prSet presAssocID="{5FD2DC42-6103-4F9D-93C3-5A3CB560104F}" presName="Name0" presStyleCnt="0">
        <dgm:presLayoutVars>
          <dgm:chMax/>
          <dgm:chPref val="3"/>
          <dgm:dir val="rev"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61D2D17-26AE-4A72-8968-E74905E0A517}" type="pres">
      <dgm:prSet presAssocID="{7A31A6A0-94B1-486A-B125-AEC520DFCEEA}" presName="composite" presStyleCnt="0"/>
      <dgm:spPr/>
    </dgm:pt>
    <dgm:pt modelId="{6B09A73F-946D-44D9-9436-63804E7A631E}" type="pres">
      <dgm:prSet presAssocID="{7A31A6A0-94B1-486A-B125-AEC520DFCEEA}" presName="FirstChild" presStyleLbl="revTx" presStyleIdx="0" presStyleCnt="4" custLinFactNeighborY="3374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B3B82C-FE56-4502-9723-791BF0AB63F0}" type="pres">
      <dgm:prSet presAssocID="{7A31A6A0-94B1-486A-B125-AEC520DFCEEA}" presName="Parent" presStyleLbl="alignNode1" presStyleIdx="0" presStyleCnt="2" custLinFactNeighborY="30520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63FAB8-92A0-463B-915F-099BFB68AE09}" type="pres">
      <dgm:prSet presAssocID="{7A31A6A0-94B1-486A-B125-AEC520DFCEEA}" presName="Accent" presStyleLbl="parChTrans1D1" presStyleIdx="0" presStyleCnt="2" custLinFactY="342468" custLinFactNeighborY="400000"/>
      <dgm:spPr/>
    </dgm:pt>
    <dgm:pt modelId="{D991F8D6-330B-404B-B1AB-B501E387710E}" type="pres">
      <dgm:prSet presAssocID="{7A31A6A0-94B1-486A-B125-AEC520DFCEEA}" presName="Child" presStyleLbl="revTx" presStyleIdx="1" presStyleCnt="4" custLinFactY="14372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24C2A3-D237-41F9-B7EF-8416B78FBDC4}" type="pres">
      <dgm:prSet presAssocID="{B3B5B764-94E8-416E-9E84-3D127BC553EF}" presName="sibTrans" presStyleCnt="0"/>
      <dgm:spPr/>
    </dgm:pt>
    <dgm:pt modelId="{06934C58-3B5F-49DD-B21F-E33E43C07734}" type="pres">
      <dgm:prSet presAssocID="{EC4BDC41-DD09-4859-976B-4F89458031A6}" presName="composite" presStyleCnt="0"/>
      <dgm:spPr/>
    </dgm:pt>
    <dgm:pt modelId="{7395F292-3AF6-4C45-9018-BC0EC3049E7E}" type="pres">
      <dgm:prSet presAssocID="{EC4BDC41-DD09-4859-976B-4F89458031A6}" presName="FirstChild" presStyleLbl="revTx" presStyleIdx="2" presStyleCnt="4" custLinFactNeighborY="1420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7C1D05-0E02-48A0-81E9-10D7E95B7A9F}" type="pres">
      <dgm:prSet presAssocID="{EC4BDC41-DD09-4859-976B-4F89458031A6}" presName="Parent" presStyleLbl="alignNode1" presStyleIdx="1" presStyleCnt="2" custLinFactNeighborY="14208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57B87A-D7DE-43E8-B4AB-B124E0F88103}" type="pres">
      <dgm:prSet presAssocID="{EC4BDC41-DD09-4859-976B-4F89458031A6}" presName="Accent" presStyleLbl="parChTrans1D1" presStyleIdx="1" presStyleCnt="2" custLinFactY="112624" custLinFactNeighborY="200000"/>
      <dgm:spPr/>
    </dgm:pt>
    <dgm:pt modelId="{E794F0BE-0944-4D06-BE54-74CD2A9EE1B8}" type="pres">
      <dgm:prSet presAssocID="{EC4BDC41-DD09-4859-976B-4F89458031A6}" presName="Child" presStyleLbl="revTx" presStyleIdx="3" presStyleCnt="4" custScaleY="72258" custLinFactNeighborY="371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D1DF98-8861-478C-A89D-B0FD3CEF50D0}" type="presOf" srcId="{EC4BDC41-DD09-4859-976B-4F89458031A6}" destId="{DC7C1D05-0E02-48A0-81E9-10D7E95B7A9F}" srcOrd="0" destOrd="0" presId="urn:microsoft.com/office/officeart/2011/layout/TabList"/>
    <dgm:cxn modelId="{E3B42713-2533-4F9F-A68D-F50BCF018F02}" type="presOf" srcId="{2BFDE791-42BF-47D2-B149-41DD3D4F377B}" destId="{D991F8D6-330B-404B-B1AB-B501E387710E}" srcOrd="0" destOrd="1" presId="urn:microsoft.com/office/officeart/2011/layout/TabList"/>
    <dgm:cxn modelId="{633930F7-9CFE-45E8-9713-14BEAE8F0F6D}" type="presOf" srcId="{02D53797-A252-4251-9B6A-926713839D05}" destId="{E794F0BE-0944-4D06-BE54-74CD2A9EE1B8}" srcOrd="0" destOrd="1" presId="urn:microsoft.com/office/officeart/2011/layout/TabList"/>
    <dgm:cxn modelId="{80E5BF79-B5F8-467F-83E2-0A4C0BCF84B2}" type="presOf" srcId="{7A31A6A0-94B1-486A-B125-AEC520DFCEEA}" destId="{60B3B82C-FE56-4502-9723-791BF0AB63F0}" srcOrd="0" destOrd="0" presId="urn:microsoft.com/office/officeart/2011/layout/TabList"/>
    <dgm:cxn modelId="{6CA7A572-5094-4BD7-9E04-FEB9AD33A09A}" srcId="{5FD2DC42-6103-4F9D-93C3-5A3CB560104F}" destId="{7A31A6A0-94B1-486A-B125-AEC520DFCEEA}" srcOrd="0" destOrd="0" parTransId="{EBCD71C6-5BF4-4F03-AE24-AB3995AA9EAB}" sibTransId="{B3B5B764-94E8-416E-9E84-3D127BC553EF}"/>
    <dgm:cxn modelId="{9E38DB24-EF75-470C-999E-A4FA49B9D04D}" srcId="{7A31A6A0-94B1-486A-B125-AEC520DFCEEA}" destId="{15853689-9925-4E53-895E-D32A0727295E}" srcOrd="3" destOrd="0" parTransId="{BEF10B4D-D2B4-4D60-9A09-81D664CEF4EB}" sibTransId="{9C04A675-82D7-4962-8D72-9E5327F80C9D}"/>
    <dgm:cxn modelId="{3124A580-C62E-41A7-A8A6-D0C1033EB71F}" srcId="{EC4BDC41-DD09-4859-976B-4F89458031A6}" destId="{02D53797-A252-4251-9B6A-926713839D05}" srcOrd="2" destOrd="0" parTransId="{E8158239-4EBC-44EE-BD69-DB4757E2BE4D}" sibTransId="{B9CB4B49-3BDE-4942-973C-BA15950AD04D}"/>
    <dgm:cxn modelId="{FE322FBD-0FA2-4BCD-91A8-4632A53FA94D}" srcId="{5FD2DC42-6103-4F9D-93C3-5A3CB560104F}" destId="{EC4BDC41-DD09-4859-976B-4F89458031A6}" srcOrd="1" destOrd="0" parTransId="{46A187EF-EC49-4E5B-88B3-AE8CD893DE31}" sibTransId="{13E9FDCD-3572-4C6A-91B2-B70CE4A3C7EF}"/>
    <dgm:cxn modelId="{FAC19CEA-8E44-4A2C-91F4-C38F5EC58AA0}" type="presOf" srcId="{707988BC-F85C-45E6-B2AB-8D1D54CBF794}" destId="{6B09A73F-946D-44D9-9436-63804E7A631E}" srcOrd="0" destOrd="0" presId="urn:microsoft.com/office/officeart/2011/layout/TabList"/>
    <dgm:cxn modelId="{42944CCB-67AA-4223-BDE6-F308A2AD6F56}" type="presOf" srcId="{5FD2DC42-6103-4F9D-93C3-5A3CB560104F}" destId="{614FF042-F779-4A3F-B673-05AB8910AF15}" srcOrd="0" destOrd="0" presId="urn:microsoft.com/office/officeart/2011/layout/TabList"/>
    <dgm:cxn modelId="{E15572FF-02E2-41F7-A78E-45D29C46B235}" srcId="{EC4BDC41-DD09-4859-976B-4F89458031A6}" destId="{8CF1A7FE-EBF5-4F31-8978-CF3C107E0195}" srcOrd="1" destOrd="0" parTransId="{E05FDBE8-6779-4C33-B60E-A4E2526C10CF}" sibTransId="{B3D35B08-6033-48F0-B124-9786D0E0DC0D}"/>
    <dgm:cxn modelId="{D2F96E1E-7ED3-408C-AB77-26BE55686BBB}" type="presOf" srcId="{15853689-9925-4E53-895E-D32A0727295E}" destId="{D991F8D6-330B-404B-B1AB-B501E387710E}" srcOrd="0" destOrd="2" presId="urn:microsoft.com/office/officeart/2011/layout/TabList"/>
    <dgm:cxn modelId="{3484DAE2-CCB8-4393-981C-F3BFF6DE697F}" type="presOf" srcId="{9C5E1F1D-C225-4CCD-87BB-B38D97C09A7D}" destId="{7395F292-3AF6-4C45-9018-BC0EC3049E7E}" srcOrd="0" destOrd="0" presId="urn:microsoft.com/office/officeart/2011/layout/TabList"/>
    <dgm:cxn modelId="{8316904D-F0B6-411F-8562-30DC712DC3AA}" srcId="{7A31A6A0-94B1-486A-B125-AEC520DFCEEA}" destId="{707988BC-F85C-45E6-B2AB-8D1D54CBF794}" srcOrd="0" destOrd="0" parTransId="{912D1F7C-7650-4AC0-BE97-6E1DC3BD3EAF}" sibTransId="{082F4644-3CC1-4B0F-97DD-06F01451565D}"/>
    <dgm:cxn modelId="{7C29CFF5-5CE9-40B3-BE01-A21C45C44468}" srcId="{7A31A6A0-94B1-486A-B125-AEC520DFCEEA}" destId="{2BFDE791-42BF-47D2-B149-41DD3D4F377B}" srcOrd="2" destOrd="0" parTransId="{B1CB1160-372E-46C8-B6E1-D46188B273AD}" sibTransId="{A72FDD9B-4394-4B08-B661-641BA0936688}"/>
    <dgm:cxn modelId="{25271EEC-94D8-470A-98C7-02733390A6B5}" type="presOf" srcId="{8C75DAC6-4412-4F04-B08C-C39427D31C12}" destId="{D991F8D6-330B-404B-B1AB-B501E387710E}" srcOrd="0" destOrd="0" presId="urn:microsoft.com/office/officeart/2011/layout/TabList"/>
    <dgm:cxn modelId="{AD5223AE-9A32-4C33-9B67-6C3426EFC7A5}" type="presOf" srcId="{8CF1A7FE-EBF5-4F31-8978-CF3C107E0195}" destId="{E794F0BE-0944-4D06-BE54-74CD2A9EE1B8}" srcOrd="0" destOrd="0" presId="urn:microsoft.com/office/officeart/2011/layout/TabList"/>
    <dgm:cxn modelId="{6DEDC666-6E31-47A9-A262-8A1964E357DB}" srcId="{EC4BDC41-DD09-4859-976B-4F89458031A6}" destId="{9C5E1F1D-C225-4CCD-87BB-B38D97C09A7D}" srcOrd="0" destOrd="0" parTransId="{96800D19-7077-4E42-93B8-7ECFE7EBDF85}" sibTransId="{455720E6-14D4-4B6A-8AD2-0E7C99E6F6F1}"/>
    <dgm:cxn modelId="{A7EC38C8-7154-4C33-BCC6-77B5438FEDDB}" srcId="{7A31A6A0-94B1-486A-B125-AEC520DFCEEA}" destId="{8C75DAC6-4412-4F04-B08C-C39427D31C12}" srcOrd="1" destOrd="0" parTransId="{4376AF62-03EC-4D85-B41C-A1A44DED66DD}" sibTransId="{FCFCEBAA-8EF8-4053-A14B-0E61840A41A5}"/>
    <dgm:cxn modelId="{B0B2853C-C801-44BE-B407-0907E81E0D9C}" type="presParOf" srcId="{614FF042-F779-4A3F-B673-05AB8910AF15}" destId="{761D2D17-26AE-4A72-8968-E74905E0A517}" srcOrd="0" destOrd="0" presId="urn:microsoft.com/office/officeart/2011/layout/TabList"/>
    <dgm:cxn modelId="{B48F44EE-D35A-4225-81F4-2C7F1E6F7C1C}" type="presParOf" srcId="{761D2D17-26AE-4A72-8968-E74905E0A517}" destId="{6B09A73F-946D-44D9-9436-63804E7A631E}" srcOrd="0" destOrd="0" presId="urn:microsoft.com/office/officeart/2011/layout/TabList"/>
    <dgm:cxn modelId="{124D9991-2B65-47FF-A463-FF262E70AF51}" type="presParOf" srcId="{761D2D17-26AE-4A72-8968-E74905E0A517}" destId="{60B3B82C-FE56-4502-9723-791BF0AB63F0}" srcOrd="1" destOrd="0" presId="urn:microsoft.com/office/officeart/2011/layout/TabList"/>
    <dgm:cxn modelId="{6A6534B6-1204-4550-A74B-011C00811672}" type="presParOf" srcId="{761D2D17-26AE-4A72-8968-E74905E0A517}" destId="{EA63FAB8-92A0-463B-915F-099BFB68AE09}" srcOrd="2" destOrd="0" presId="urn:microsoft.com/office/officeart/2011/layout/TabList"/>
    <dgm:cxn modelId="{EE903BBE-D3C0-4841-AFA6-240A72939FB2}" type="presParOf" srcId="{614FF042-F779-4A3F-B673-05AB8910AF15}" destId="{D991F8D6-330B-404B-B1AB-B501E387710E}" srcOrd="1" destOrd="0" presId="urn:microsoft.com/office/officeart/2011/layout/TabList"/>
    <dgm:cxn modelId="{A9203F15-5070-4A8D-9A52-3B0788B6EDB4}" type="presParOf" srcId="{614FF042-F779-4A3F-B673-05AB8910AF15}" destId="{A524C2A3-D237-41F9-B7EF-8416B78FBDC4}" srcOrd="2" destOrd="0" presId="urn:microsoft.com/office/officeart/2011/layout/TabList"/>
    <dgm:cxn modelId="{54B814B1-6B34-44A6-AA98-55E57059AAF3}" type="presParOf" srcId="{614FF042-F779-4A3F-B673-05AB8910AF15}" destId="{06934C58-3B5F-49DD-B21F-E33E43C07734}" srcOrd="3" destOrd="0" presId="urn:microsoft.com/office/officeart/2011/layout/TabList"/>
    <dgm:cxn modelId="{F9AAAECC-1C9B-425E-9EFA-83B2FEC7DA95}" type="presParOf" srcId="{06934C58-3B5F-49DD-B21F-E33E43C07734}" destId="{7395F292-3AF6-4C45-9018-BC0EC3049E7E}" srcOrd="0" destOrd="0" presId="urn:microsoft.com/office/officeart/2011/layout/TabList"/>
    <dgm:cxn modelId="{9FDA874A-0D4F-4384-AF01-9D06DFA2AA43}" type="presParOf" srcId="{06934C58-3B5F-49DD-B21F-E33E43C07734}" destId="{DC7C1D05-0E02-48A0-81E9-10D7E95B7A9F}" srcOrd="1" destOrd="0" presId="urn:microsoft.com/office/officeart/2011/layout/TabList"/>
    <dgm:cxn modelId="{F2A8BE55-93A2-47DE-9A77-553C8BBCC188}" type="presParOf" srcId="{06934C58-3B5F-49DD-B21F-E33E43C07734}" destId="{BD57B87A-D7DE-43E8-B4AB-B124E0F88103}" srcOrd="2" destOrd="0" presId="urn:microsoft.com/office/officeart/2011/layout/TabList"/>
    <dgm:cxn modelId="{58C6FB34-A19D-4141-9512-073E8310E82A}" type="presParOf" srcId="{614FF042-F779-4A3F-B673-05AB8910AF15}" destId="{E794F0BE-0944-4D06-BE54-74CD2A9EE1B8}" srcOrd="4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FD2DC42-6103-4F9D-93C3-5A3CB560104F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31A6A0-94B1-486A-B125-AEC520DFCEEA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fa-IR" sz="2000" b="1" dirty="0" smtClean="0">
              <a:cs typeface="B Zar" panose="00000400000000000000" pitchFamily="2" charset="-78"/>
            </a:rPr>
            <a:t>کدگذاری دیکشنری</a:t>
          </a:r>
          <a:endParaRPr lang="en-US" sz="2000" b="1" dirty="0">
            <a:cs typeface="B Zar" panose="00000400000000000000" pitchFamily="2" charset="-78"/>
          </a:endParaRPr>
        </a:p>
      </dgm:t>
    </dgm:pt>
    <dgm:pt modelId="{EBCD71C6-5BF4-4F03-AE24-AB3995AA9EAB}" type="parTrans" cxnId="{6CA7A572-5094-4BD7-9E04-FEB9AD33A09A}">
      <dgm:prSet/>
      <dgm:spPr/>
      <dgm:t>
        <a:bodyPr/>
        <a:lstStyle/>
        <a:p>
          <a:endParaRPr lang="en-US"/>
        </a:p>
      </dgm:t>
    </dgm:pt>
    <dgm:pt modelId="{B3B5B764-94E8-416E-9E84-3D127BC553EF}" type="sibTrans" cxnId="{6CA7A572-5094-4BD7-9E04-FEB9AD33A09A}">
      <dgm:prSet/>
      <dgm:spPr/>
      <dgm:t>
        <a:bodyPr/>
        <a:lstStyle/>
        <a:p>
          <a:endParaRPr lang="en-US"/>
        </a:p>
      </dgm:t>
    </dgm:pt>
    <dgm:pt modelId="{707988BC-F85C-45E6-B2AB-8D1D54CBF794}">
      <dgm:prSet phldrT="[Text]" custT="1"/>
      <dgm:spPr/>
      <dgm:t>
        <a:bodyPr/>
        <a:lstStyle/>
        <a:p>
          <a:r>
            <a:rPr lang="fa-IR" sz="1700" b="1" dirty="0" smtClean="0">
              <a:cs typeface="B Zar" panose="00000400000000000000" pitchFamily="2" charset="-78"/>
            </a:rPr>
            <a:t>از </a:t>
          </a:r>
          <a:r>
            <a:rPr lang="ar-SA" sz="1700" b="1" dirty="0" smtClean="0">
              <a:cs typeface="B Zar" panose="00000400000000000000" pitchFamily="2" charset="-78"/>
            </a:rPr>
            <a:t>رشته های تکراری متن</a:t>
          </a:r>
          <a:r>
            <a:rPr lang="fa-IR" sz="1700" b="1" dirty="0" smtClean="0">
              <a:cs typeface="B Zar" panose="00000400000000000000" pitchFamily="2" charset="-78"/>
            </a:rPr>
            <a:t> استفاده می کند و آن ها</a:t>
          </a:r>
          <a:r>
            <a:rPr lang="ar-SA" sz="1700" b="1" dirty="0" smtClean="0">
              <a:cs typeface="B Zar" panose="00000400000000000000" pitchFamily="2" charset="-78"/>
            </a:rPr>
            <a:t> را با منابع جایگزین می کند</a:t>
          </a:r>
          <a:r>
            <a:rPr lang="fa-IR" sz="1700" b="1" dirty="0" smtClean="0">
              <a:cs typeface="B Zar" panose="00000400000000000000" pitchFamily="2" charset="-78"/>
            </a:rPr>
            <a:t>.</a:t>
          </a:r>
          <a:endParaRPr lang="en-US" sz="1700" b="1" dirty="0">
            <a:cs typeface="B Zar" panose="00000400000000000000" pitchFamily="2" charset="-78"/>
          </a:endParaRPr>
        </a:p>
      </dgm:t>
    </dgm:pt>
    <dgm:pt modelId="{912D1F7C-7650-4AC0-BE97-6E1DC3BD3EAF}" type="parTrans" cxnId="{8316904D-F0B6-411F-8562-30DC712DC3AA}">
      <dgm:prSet/>
      <dgm:spPr/>
      <dgm:t>
        <a:bodyPr/>
        <a:lstStyle/>
        <a:p>
          <a:endParaRPr lang="en-US"/>
        </a:p>
      </dgm:t>
    </dgm:pt>
    <dgm:pt modelId="{082F4644-3CC1-4B0F-97DD-06F01451565D}" type="sibTrans" cxnId="{8316904D-F0B6-411F-8562-30DC712DC3AA}">
      <dgm:prSet/>
      <dgm:spPr/>
      <dgm:t>
        <a:bodyPr/>
        <a:lstStyle/>
        <a:p>
          <a:endParaRPr lang="en-US"/>
        </a:p>
      </dgm:t>
    </dgm:pt>
    <dgm:pt modelId="{EC4BDC41-DD09-4859-976B-4F89458031A6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sz="2000" b="1" dirty="0" smtClean="0">
              <a:cs typeface="B Zar" panose="00000400000000000000" pitchFamily="2" charset="-78"/>
            </a:rPr>
            <a:t>فشرده سازی </a:t>
          </a:r>
          <a:r>
            <a:rPr lang="en-US" sz="2000" b="1" dirty="0" smtClean="0">
              <a:cs typeface="B Zar" panose="00000400000000000000" pitchFamily="2" charset="-78"/>
            </a:rPr>
            <a:t>ASCII</a:t>
          </a:r>
          <a:endParaRPr lang="en-US" sz="2000" b="1" dirty="0">
            <a:cs typeface="B Zar" panose="00000400000000000000" pitchFamily="2" charset="-78"/>
          </a:endParaRPr>
        </a:p>
      </dgm:t>
    </dgm:pt>
    <dgm:pt modelId="{46A187EF-EC49-4E5B-88B3-AE8CD893DE31}" type="parTrans" cxnId="{FE322FBD-0FA2-4BCD-91A8-4632A53FA94D}">
      <dgm:prSet/>
      <dgm:spPr/>
      <dgm:t>
        <a:bodyPr/>
        <a:lstStyle/>
        <a:p>
          <a:endParaRPr lang="en-US"/>
        </a:p>
      </dgm:t>
    </dgm:pt>
    <dgm:pt modelId="{13E9FDCD-3572-4C6A-91B2-B70CE4A3C7EF}" type="sibTrans" cxnId="{FE322FBD-0FA2-4BCD-91A8-4632A53FA94D}">
      <dgm:prSet/>
      <dgm:spPr/>
      <dgm:t>
        <a:bodyPr/>
        <a:lstStyle/>
        <a:p>
          <a:endParaRPr lang="en-US"/>
        </a:p>
      </dgm:t>
    </dgm:pt>
    <dgm:pt modelId="{9C5E1F1D-C225-4CCD-87BB-B38D97C09A7D}">
      <dgm:prSet phldrT="[Text]" custT="1"/>
      <dgm:spPr/>
      <dgm:t>
        <a:bodyPr/>
        <a:lstStyle/>
        <a:p>
          <a:r>
            <a:rPr lang="fa-IR" sz="1700" b="1" dirty="0" smtClean="0">
              <a:cs typeface="B Zar" panose="00000400000000000000" pitchFamily="2" charset="-78"/>
            </a:rPr>
            <a:t>ی</a:t>
          </a:r>
          <a:r>
            <a:rPr lang="ar-SA" sz="1700" b="1" dirty="0" smtClean="0">
              <a:cs typeface="B Zar" panose="00000400000000000000" pitchFamily="2" charset="-78"/>
            </a:rPr>
            <a:t>ک کدگذاری متنی است که به طور گسترده  برای متنی که کاراکترها و نمادهای</a:t>
          </a:r>
          <a:r>
            <a:rPr lang="fa-IR" sz="1700" b="1" dirty="0" smtClean="0">
              <a:cs typeface="B Zar" panose="00000400000000000000" pitchFamily="2" charset="-78"/>
            </a:rPr>
            <a:t>ی</a:t>
          </a:r>
          <a:r>
            <a:rPr lang="ar-SA" sz="1700" b="1" dirty="0" smtClean="0">
              <a:cs typeface="B Zar" panose="00000400000000000000" pitchFamily="2" charset="-78"/>
            </a:rPr>
            <a:t> </a:t>
          </a:r>
          <a:r>
            <a:rPr lang="fa-IR" sz="1700" b="1" dirty="0" smtClean="0">
              <a:cs typeface="B Zar" panose="00000400000000000000" pitchFamily="2" charset="-78"/>
            </a:rPr>
            <a:t>با</a:t>
          </a:r>
          <a:r>
            <a:rPr lang="ar-SA" sz="1700" b="1" dirty="0" smtClean="0">
              <a:cs typeface="B Zar" panose="00000400000000000000" pitchFamily="2" charset="-78"/>
            </a:rPr>
            <a:t> تنوع</a:t>
          </a:r>
          <a:r>
            <a:rPr lang="fa-IR" sz="1700" b="1" dirty="0" smtClean="0">
              <a:cs typeface="B Zar" panose="00000400000000000000" pitchFamily="2" charset="-78"/>
            </a:rPr>
            <a:t> زیاد</a:t>
          </a:r>
          <a:r>
            <a:rPr lang="ar-SA" sz="1700" b="1" dirty="0" smtClean="0">
              <a:cs typeface="B Zar" panose="00000400000000000000" pitchFamily="2" charset="-78"/>
            </a:rPr>
            <a:t> ندارد، استفاده می شود</a:t>
          </a:r>
          <a:r>
            <a:rPr lang="fa-IR" sz="1700" b="1" dirty="0" smtClean="0">
              <a:cs typeface="B Zar" panose="00000400000000000000" pitchFamily="2" charset="-78"/>
            </a:rPr>
            <a:t>.</a:t>
          </a:r>
          <a:r>
            <a:rPr lang="ar-SA" sz="1700" b="1" dirty="0" smtClean="0">
              <a:cs typeface="B Zar" panose="00000400000000000000" pitchFamily="2" charset="-78"/>
            </a:rPr>
            <a:t> </a:t>
          </a:r>
          <a:endParaRPr lang="en-US" sz="1700" b="1" dirty="0">
            <a:cs typeface="B Zar" panose="00000400000000000000" pitchFamily="2" charset="-78"/>
          </a:endParaRPr>
        </a:p>
      </dgm:t>
    </dgm:pt>
    <dgm:pt modelId="{96800D19-7077-4E42-93B8-7ECFE7EBDF85}" type="parTrans" cxnId="{6DEDC666-6E31-47A9-A262-8A1964E357DB}">
      <dgm:prSet/>
      <dgm:spPr/>
      <dgm:t>
        <a:bodyPr/>
        <a:lstStyle/>
        <a:p>
          <a:endParaRPr lang="en-US"/>
        </a:p>
      </dgm:t>
    </dgm:pt>
    <dgm:pt modelId="{455720E6-14D4-4B6A-8AD2-0E7C99E6F6F1}" type="sibTrans" cxnId="{6DEDC666-6E31-47A9-A262-8A1964E357DB}">
      <dgm:prSet/>
      <dgm:spPr/>
      <dgm:t>
        <a:bodyPr/>
        <a:lstStyle/>
        <a:p>
          <a:endParaRPr lang="en-US"/>
        </a:p>
      </dgm:t>
    </dgm:pt>
    <dgm:pt modelId="{8CF1A7FE-EBF5-4F31-8978-CF3C107E0195}">
      <dgm:prSet phldrT="[Text]" custT="1"/>
      <dgm:spPr/>
      <dgm:t>
        <a:bodyPr/>
        <a:lstStyle/>
        <a:p>
          <a:pPr rtl="1"/>
          <a:endParaRPr lang="en-US" sz="1700" b="1" dirty="0">
            <a:cs typeface="B Zar" panose="00000400000000000000" pitchFamily="2" charset="-78"/>
          </a:endParaRPr>
        </a:p>
      </dgm:t>
    </dgm:pt>
    <dgm:pt modelId="{E05FDBE8-6779-4C33-B60E-A4E2526C10CF}" type="parTrans" cxnId="{E15572FF-02E2-41F7-A78E-45D29C46B235}">
      <dgm:prSet/>
      <dgm:spPr/>
      <dgm:t>
        <a:bodyPr/>
        <a:lstStyle/>
        <a:p>
          <a:endParaRPr lang="en-US"/>
        </a:p>
      </dgm:t>
    </dgm:pt>
    <dgm:pt modelId="{B3D35B08-6033-48F0-B124-9786D0E0DC0D}" type="sibTrans" cxnId="{E15572FF-02E2-41F7-A78E-45D29C46B235}">
      <dgm:prSet/>
      <dgm:spPr/>
      <dgm:t>
        <a:bodyPr/>
        <a:lstStyle/>
        <a:p>
          <a:endParaRPr lang="en-US"/>
        </a:p>
      </dgm:t>
    </dgm:pt>
    <dgm:pt modelId="{8C75DAC6-4412-4F04-B08C-C39427D31C12}">
      <dgm:prSet phldrT="[Text]" custT="1"/>
      <dgm:spPr/>
      <dgm:t>
        <a:bodyPr/>
        <a:lstStyle/>
        <a:p>
          <a:pPr rtl="1"/>
          <a:endParaRPr lang="en-US" sz="1700" b="1" dirty="0">
            <a:cs typeface="B Zar" panose="00000400000000000000" pitchFamily="2" charset="-78"/>
          </a:endParaRPr>
        </a:p>
      </dgm:t>
    </dgm:pt>
    <dgm:pt modelId="{4376AF62-03EC-4D85-B41C-A1A44DED66DD}" type="parTrans" cxnId="{A7EC38C8-7154-4C33-BCC6-77B5438FEDDB}">
      <dgm:prSet/>
      <dgm:spPr/>
      <dgm:t>
        <a:bodyPr/>
        <a:lstStyle/>
        <a:p>
          <a:endParaRPr lang="en-US"/>
        </a:p>
      </dgm:t>
    </dgm:pt>
    <dgm:pt modelId="{FCFCEBAA-8EF8-4053-A14B-0E61840A41A5}" type="sibTrans" cxnId="{A7EC38C8-7154-4C33-BCC6-77B5438FEDDB}">
      <dgm:prSet/>
      <dgm:spPr/>
      <dgm:t>
        <a:bodyPr/>
        <a:lstStyle/>
        <a:p>
          <a:endParaRPr lang="en-US"/>
        </a:p>
      </dgm:t>
    </dgm:pt>
    <dgm:pt modelId="{55979084-F765-48A2-81D5-FDB960DD24EB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fa-IR" sz="2000" b="1" dirty="0" smtClean="0">
              <a:cs typeface="B Zar" panose="00000400000000000000" pitchFamily="2" charset="-78"/>
            </a:rPr>
            <a:t>کدگذاری هافمن</a:t>
          </a:r>
          <a:endParaRPr lang="en-US" sz="2000" b="1" dirty="0">
            <a:cs typeface="B Zar" panose="00000400000000000000" pitchFamily="2" charset="-78"/>
          </a:endParaRPr>
        </a:p>
      </dgm:t>
    </dgm:pt>
    <dgm:pt modelId="{95EC065F-7C02-4959-B036-C1AB5F0F2F27}" type="parTrans" cxnId="{AA6BB5BA-317B-43EE-92CE-82F6E8A9D523}">
      <dgm:prSet/>
      <dgm:spPr/>
      <dgm:t>
        <a:bodyPr/>
        <a:lstStyle/>
        <a:p>
          <a:endParaRPr lang="en-US"/>
        </a:p>
      </dgm:t>
    </dgm:pt>
    <dgm:pt modelId="{90CA42FE-9C6E-483F-8E45-97DD14BA1FD9}" type="sibTrans" cxnId="{AA6BB5BA-317B-43EE-92CE-82F6E8A9D523}">
      <dgm:prSet/>
      <dgm:spPr/>
      <dgm:t>
        <a:bodyPr/>
        <a:lstStyle/>
        <a:p>
          <a:endParaRPr lang="en-US"/>
        </a:p>
      </dgm:t>
    </dgm:pt>
    <dgm:pt modelId="{3C8EEB1C-8EC2-4902-A7AB-44156D6B20C3}">
      <dgm:prSet phldrT="[Text]" custT="1"/>
      <dgm:spPr/>
      <dgm:t>
        <a:bodyPr/>
        <a:lstStyle/>
        <a:p>
          <a:r>
            <a:rPr lang="ar-SA" sz="1800" b="1" dirty="0" smtClean="0">
              <a:cs typeface="B Zar" panose="00000400000000000000" pitchFamily="2" charset="-78"/>
            </a:rPr>
            <a:t>کدگذاری هافمن یک رمزگذار آنتروپی است، به این معنی که داده ها را بر اساس </a:t>
          </a:r>
          <a:r>
            <a:rPr lang="fa-IR" sz="1800" b="1" dirty="0" smtClean="0">
              <a:cs typeface="B Zar" panose="00000400000000000000" pitchFamily="2" charset="-78"/>
            </a:rPr>
            <a:t>تکرار</a:t>
          </a:r>
          <a:r>
            <a:rPr lang="ar-SA" sz="1800" b="1" dirty="0" smtClean="0">
              <a:cs typeface="B Zar" panose="00000400000000000000" pitchFamily="2" charset="-78"/>
            </a:rPr>
            <a:t> نماد، فشرده می کند</a:t>
          </a:r>
          <a:r>
            <a:rPr lang="fa-IR" sz="1800" b="1" dirty="0" smtClean="0">
              <a:cs typeface="B Zar" panose="00000400000000000000" pitchFamily="2" charset="-78"/>
            </a:rPr>
            <a:t> و یک درخت دودویی می سازد.</a:t>
          </a:r>
          <a:endParaRPr lang="en-US" sz="1800" b="1" dirty="0">
            <a:cs typeface="B Zar" panose="00000400000000000000" pitchFamily="2" charset="-78"/>
          </a:endParaRPr>
        </a:p>
      </dgm:t>
    </dgm:pt>
    <dgm:pt modelId="{7C74A92A-518E-40F4-8808-1B2403005296}" type="parTrans" cxnId="{D34F683C-1F23-4B2B-9639-72A702A64F82}">
      <dgm:prSet/>
      <dgm:spPr/>
      <dgm:t>
        <a:bodyPr/>
        <a:lstStyle/>
        <a:p>
          <a:endParaRPr lang="en-US"/>
        </a:p>
      </dgm:t>
    </dgm:pt>
    <dgm:pt modelId="{BE0E7F56-07C6-441C-9841-82D8340B6C96}" type="sibTrans" cxnId="{D34F683C-1F23-4B2B-9639-72A702A64F82}">
      <dgm:prSet/>
      <dgm:spPr/>
      <dgm:t>
        <a:bodyPr/>
        <a:lstStyle/>
        <a:p>
          <a:endParaRPr lang="en-US"/>
        </a:p>
      </dgm:t>
    </dgm:pt>
    <dgm:pt modelId="{37923CCC-E996-49E2-9360-DFE0BE81F6AA}">
      <dgm:prSet phldrT="[Text]"/>
      <dgm:spPr/>
      <dgm:t>
        <a:bodyPr/>
        <a:lstStyle/>
        <a:p>
          <a:pPr rtl="1"/>
          <a:endParaRPr lang="en-US" sz="2900" b="1" dirty="0">
            <a:cs typeface="B Zar" panose="00000400000000000000" pitchFamily="2" charset="-78"/>
          </a:endParaRPr>
        </a:p>
      </dgm:t>
    </dgm:pt>
    <dgm:pt modelId="{9B26184D-76BE-4B97-B741-AF6FADDC75E5}" type="parTrans" cxnId="{213D8476-40B1-4F75-9B3A-E684AE3C4700}">
      <dgm:prSet/>
      <dgm:spPr/>
      <dgm:t>
        <a:bodyPr/>
        <a:lstStyle/>
        <a:p>
          <a:endParaRPr lang="en-US"/>
        </a:p>
      </dgm:t>
    </dgm:pt>
    <dgm:pt modelId="{3D27E06E-53A9-4EBB-B5D1-1971E28EB5C9}" type="sibTrans" cxnId="{213D8476-40B1-4F75-9B3A-E684AE3C4700}">
      <dgm:prSet/>
      <dgm:spPr/>
      <dgm:t>
        <a:bodyPr/>
        <a:lstStyle/>
        <a:p>
          <a:endParaRPr lang="en-US"/>
        </a:p>
      </dgm:t>
    </dgm:pt>
    <dgm:pt modelId="{614FF042-F779-4A3F-B673-05AB8910AF15}" type="pres">
      <dgm:prSet presAssocID="{5FD2DC42-6103-4F9D-93C3-5A3CB560104F}" presName="Name0" presStyleCnt="0">
        <dgm:presLayoutVars>
          <dgm:chMax/>
          <dgm:chPref val="3"/>
          <dgm:dir val="rev"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61D2D17-26AE-4A72-8968-E74905E0A517}" type="pres">
      <dgm:prSet presAssocID="{7A31A6A0-94B1-486A-B125-AEC520DFCEEA}" presName="composite" presStyleCnt="0"/>
      <dgm:spPr/>
    </dgm:pt>
    <dgm:pt modelId="{6B09A73F-946D-44D9-9436-63804E7A631E}" type="pres">
      <dgm:prSet presAssocID="{7A31A6A0-94B1-486A-B125-AEC520DFCEEA}" presName="FirstChild" presStyleLbl="revTx" presStyleIdx="0" presStyleCnt="6" custLinFactY="16331" custLinFactNeighborX="35082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B3B82C-FE56-4502-9723-791BF0AB63F0}" type="pres">
      <dgm:prSet presAssocID="{7A31A6A0-94B1-486A-B125-AEC520DFCEEA}" presName="Parent" presStyleLbl="alignNode1" presStyleIdx="0" presStyleCnt="3" custLinFactNeighborY="30520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63FAB8-92A0-463B-915F-099BFB68AE09}" type="pres">
      <dgm:prSet presAssocID="{7A31A6A0-94B1-486A-B125-AEC520DFCEEA}" presName="Accent" presStyleLbl="parChTrans1D1" presStyleIdx="0" presStyleCnt="3" custLinFactY="342468" custLinFactNeighborY="400000"/>
      <dgm:spPr/>
    </dgm:pt>
    <dgm:pt modelId="{D991F8D6-330B-404B-B1AB-B501E387710E}" type="pres">
      <dgm:prSet presAssocID="{7A31A6A0-94B1-486A-B125-AEC520DFCEEA}" presName="Child" presStyleLbl="revTx" presStyleIdx="1" presStyleCnt="6" custLinFactY="14372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24C2A3-D237-41F9-B7EF-8416B78FBDC4}" type="pres">
      <dgm:prSet presAssocID="{B3B5B764-94E8-416E-9E84-3D127BC553EF}" presName="sibTrans" presStyleCnt="0"/>
      <dgm:spPr/>
    </dgm:pt>
    <dgm:pt modelId="{06934C58-3B5F-49DD-B21F-E33E43C07734}" type="pres">
      <dgm:prSet presAssocID="{EC4BDC41-DD09-4859-976B-4F89458031A6}" presName="composite" presStyleCnt="0"/>
      <dgm:spPr/>
    </dgm:pt>
    <dgm:pt modelId="{7395F292-3AF6-4C45-9018-BC0EC3049E7E}" type="pres">
      <dgm:prSet presAssocID="{EC4BDC41-DD09-4859-976B-4F89458031A6}" presName="FirstChild" presStyleLbl="revTx" presStyleIdx="2" presStyleCnt="6" custScaleX="135135" custLinFactNeighborX="8784" custLinFactNeighborY="9027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7C1D05-0E02-48A0-81E9-10D7E95B7A9F}" type="pres">
      <dgm:prSet presAssocID="{EC4BDC41-DD09-4859-976B-4F89458031A6}" presName="Parent" presStyleLbl="alignNode1" presStyleIdx="1" presStyleCnt="3" custLinFactNeighborX="-25479" custLinFactNeighborY="14208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57B87A-D7DE-43E8-B4AB-B124E0F88103}" type="pres">
      <dgm:prSet presAssocID="{EC4BDC41-DD09-4859-976B-4F89458031A6}" presName="Accent" presStyleLbl="parChTrans1D1" presStyleIdx="1" presStyleCnt="3" custLinFactY="112624" custLinFactNeighborX="-6638" custLinFactNeighborY="200000"/>
      <dgm:spPr/>
    </dgm:pt>
    <dgm:pt modelId="{E794F0BE-0944-4D06-BE54-74CD2A9EE1B8}" type="pres">
      <dgm:prSet presAssocID="{EC4BDC41-DD09-4859-976B-4F89458031A6}" presName="Child" presStyleLbl="revTx" presStyleIdx="3" presStyleCnt="6" custScaleY="72258" custLinFactNeighborY="371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3C3DCF-A528-4B09-9C5C-7C167C7FF519}" type="pres">
      <dgm:prSet presAssocID="{13E9FDCD-3572-4C6A-91B2-B70CE4A3C7EF}" presName="sibTrans" presStyleCnt="0"/>
      <dgm:spPr/>
    </dgm:pt>
    <dgm:pt modelId="{A2273A70-9F46-44BA-A8A1-0491BDAE5A3F}" type="pres">
      <dgm:prSet presAssocID="{55979084-F765-48A2-81D5-FDB960DD24EB}" presName="composite" presStyleCnt="0"/>
      <dgm:spPr/>
    </dgm:pt>
    <dgm:pt modelId="{AC2179FA-DEE7-4C82-B79B-DD32A619B412}" type="pres">
      <dgm:prSet presAssocID="{55979084-F765-48A2-81D5-FDB960DD24EB}" presName="FirstChild" presStyleLbl="revTx" presStyleIdx="4" presStyleCnt="6" custLinFactY="32655" custLinFactNeighborX="34761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6B72D7-E68E-4140-9465-5279C94DD801}" type="pres">
      <dgm:prSet presAssocID="{55979084-F765-48A2-81D5-FDB960DD24EB}" presName="Parent" presStyleLbl="alignNode1" presStyleIdx="2" presStyleCnt="3" custLinFactNeighborY="2264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6E8183-5D5B-49F6-ABF2-AE7B8E3CAC80}" type="pres">
      <dgm:prSet presAssocID="{55979084-F765-48A2-81D5-FDB960DD24EB}" presName="Accent" presStyleLbl="parChTrans1D1" presStyleIdx="2" presStyleCnt="3" custLinFactY="100000" custLinFactNeighborY="177411"/>
      <dgm:spPr/>
    </dgm:pt>
    <dgm:pt modelId="{5AC5F8EA-03A2-43EE-B724-76A05723D88B}" type="pres">
      <dgm:prSet presAssocID="{55979084-F765-48A2-81D5-FDB960DD24EB}" presName="Child" presStyleLbl="revTx" presStyleIdx="5" presStyleCnt="6" custLinFactY="14372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D1DF98-8861-478C-A89D-B0FD3CEF50D0}" type="presOf" srcId="{EC4BDC41-DD09-4859-976B-4F89458031A6}" destId="{DC7C1D05-0E02-48A0-81E9-10D7E95B7A9F}" srcOrd="0" destOrd="0" presId="urn:microsoft.com/office/officeart/2011/layout/TabList"/>
    <dgm:cxn modelId="{213D8476-40B1-4F75-9B3A-E684AE3C4700}" srcId="{55979084-F765-48A2-81D5-FDB960DD24EB}" destId="{37923CCC-E996-49E2-9360-DFE0BE81F6AA}" srcOrd="1" destOrd="0" parTransId="{9B26184D-76BE-4B97-B741-AF6FADDC75E5}" sibTransId="{3D27E06E-53A9-4EBB-B5D1-1971E28EB5C9}"/>
    <dgm:cxn modelId="{AA6BB5BA-317B-43EE-92CE-82F6E8A9D523}" srcId="{5FD2DC42-6103-4F9D-93C3-5A3CB560104F}" destId="{55979084-F765-48A2-81D5-FDB960DD24EB}" srcOrd="2" destOrd="0" parTransId="{95EC065F-7C02-4959-B036-C1AB5F0F2F27}" sibTransId="{90CA42FE-9C6E-483F-8E45-97DD14BA1FD9}"/>
    <dgm:cxn modelId="{20290244-FD13-4F83-938B-8EC5F13BA153}" type="presOf" srcId="{37923CCC-E996-49E2-9360-DFE0BE81F6AA}" destId="{5AC5F8EA-03A2-43EE-B724-76A05723D88B}" srcOrd="0" destOrd="0" presId="urn:microsoft.com/office/officeart/2011/layout/TabList"/>
    <dgm:cxn modelId="{80E5BF79-B5F8-467F-83E2-0A4C0BCF84B2}" type="presOf" srcId="{7A31A6A0-94B1-486A-B125-AEC520DFCEEA}" destId="{60B3B82C-FE56-4502-9723-791BF0AB63F0}" srcOrd="0" destOrd="0" presId="urn:microsoft.com/office/officeart/2011/layout/TabList"/>
    <dgm:cxn modelId="{6CA7A572-5094-4BD7-9E04-FEB9AD33A09A}" srcId="{5FD2DC42-6103-4F9D-93C3-5A3CB560104F}" destId="{7A31A6A0-94B1-486A-B125-AEC520DFCEEA}" srcOrd="0" destOrd="0" parTransId="{EBCD71C6-5BF4-4F03-AE24-AB3995AA9EAB}" sibTransId="{B3B5B764-94E8-416E-9E84-3D127BC553EF}"/>
    <dgm:cxn modelId="{A97D8496-667B-4024-A918-08A6A81F0D81}" type="presOf" srcId="{3C8EEB1C-8EC2-4902-A7AB-44156D6B20C3}" destId="{AC2179FA-DEE7-4C82-B79B-DD32A619B412}" srcOrd="0" destOrd="0" presId="urn:microsoft.com/office/officeart/2011/layout/TabList"/>
    <dgm:cxn modelId="{FE322FBD-0FA2-4BCD-91A8-4632A53FA94D}" srcId="{5FD2DC42-6103-4F9D-93C3-5A3CB560104F}" destId="{EC4BDC41-DD09-4859-976B-4F89458031A6}" srcOrd="1" destOrd="0" parTransId="{46A187EF-EC49-4E5B-88B3-AE8CD893DE31}" sibTransId="{13E9FDCD-3572-4C6A-91B2-B70CE4A3C7EF}"/>
    <dgm:cxn modelId="{FAC19CEA-8E44-4A2C-91F4-C38F5EC58AA0}" type="presOf" srcId="{707988BC-F85C-45E6-B2AB-8D1D54CBF794}" destId="{6B09A73F-946D-44D9-9436-63804E7A631E}" srcOrd="0" destOrd="0" presId="urn:microsoft.com/office/officeart/2011/layout/TabList"/>
    <dgm:cxn modelId="{D34F683C-1F23-4B2B-9639-72A702A64F82}" srcId="{55979084-F765-48A2-81D5-FDB960DD24EB}" destId="{3C8EEB1C-8EC2-4902-A7AB-44156D6B20C3}" srcOrd="0" destOrd="0" parTransId="{7C74A92A-518E-40F4-8808-1B2403005296}" sibTransId="{BE0E7F56-07C6-441C-9841-82D8340B6C96}"/>
    <dgm:cxn modelId="{42944CCB-67AA-4223-BDE6-F308A2AD6F56}" type="presOf" srcId="{5FD2DC42-6103-4F9D-93C3-5A3CB560104F}" destId="{614FF042-F779-4A3F-B673-05AB8910AF15}" srcOrd="0" destOrd="0" presId="urn:microsoft.com/office/officeart/2011/layout/TabList"/>
    <dgm:cxn modelId="{E15572FF-02E2-41F7-A78E-45D29C46B235}" srcId="{EC4BDC41-DD09-4859-976B-4F89458031A6}" destId="{8CF1A7FE-EBF5-4F31-8978-CF3C107E0195}" srcOrd="1" destOrd="0" parTransId="{E05FDBE8-6779-4C33-B60E-A4E2526C10CF}" sibTransId="{B3D35B08-6033-48F0-B124-9786D0E0DC0D}"/>
    <dgm:cxn modelId="{3484DAE2-CCB8-4393-981C-F3BFF6DE697F}" type="presOf" srcId="{9C5E1F1D-C225-4CCD-87BB-B38D97C09A7D}" destId="{7395F292-3AF6-4C45-9018-BC0EC3049E7E}" srcOrd="0" destOrd="0" presId="urn:microsoft.com/office/officeart/2011/layout/TabList"/>
    <dgm:cxn modelId="{8316904D-F0B6-411F-8562-30DC712DC3AA}" srcId="{7A31A6A0-94B1-486A-B125-AEC520DFCEEA}" destId="{707988BC-F85C-45E6-B2AB-8D1D54CBF794}" srcOrd="0" destOrd="0" parTransId="{912D1F7C-7650-4AC0-BE97-6E1DC3BD3EAF}" sibTransId="{082F4644-3CC1-4B0F-97DD-06F01451565D}"/>
    <dgm:cxn modelId="{25271EEC-94D8-470A-98C7-02733390A6B5}" type="presOf" srcId="{8C75DAC6-4412-4F04-B08C-C39427D31C12}" destId="{D991F8D6-330B-404B-B1AB-B501E387710E}" srcOrd="0" destOrd="0" presId="urn:microsoft.com/office/officeart/2011/layout/TabList"/>
    <dgm:cxn modelId="{AD5223AE-9A32-4C33-9B67-6C3426EFC7A5}" type="presOf" srcId="{8CF1A7FE-EBF5-4F31-8978-CF3C107E0195}" destId="{E794F0BE-0944-4D06-BE54-74CD2A9EE1B8}" srcOrd="0" destOrd="0" presId="urn:microsoft.com/office/officeart/2011/layout/TabList"/>
    <dgm:cxn modelId="{80112F65-9B73-4C4B-8D25-400243E61B1B}" type="presOf" srcId="{55979084-F765-48A2-81D5-FDB960DD24EB}" destId="{286B72D7-E68E-4140-9465-5279C94DD801}" srcOrd="0" destOrd="0" presId="urn:microsoft.com/office/officeart/2011/layout/TabList"/>
    <dgm:cxn modelId="{A7EC38C8-7154-4C33-BCC6-77B5438FEDDB}" srcId="{7A31A6A0-94B1-486A-B125-AEC520DFCEEA}" destId="{8C75DAC6-4412-4F04-B08C-C39427D31C12}" srcOrd="1" destOrd="0" parTransId="{4376AF62-03EC-4D85-B41C-A1A44DED66DD}" sibTransId="{FCFCEBAA-8EF8-4053-A14B-0E61840A41A5}"/>
    <dgm:cxn modelId="{6DEDC666-6E31-47A9-A262-8A1964E357DB}" srcId="{EC4BDC41-DD09-4859-976B-4F89458031A6}" destId="{9C5E1F1D-C225-4CCD-87BB-B38D97C09A7D}" srcOrd="0" destOrd="0" parTransId="{96800D19-7077-4E42-93B8-7ECFE7EBDF85}" sibTransId="{455720E6-14D4-4B6A-8AD2-0E7C99E6F6F1}"/>
    <dgm:cxn modelId="{B0B2853C-C801-44BE-B407-0907E81E0D9C}" type="presParOf" srcId="{614FF042-F779-4A3F-B673-05AB8910AF15}" destId="{761D2D17-26AE-4A72-8968-E74905E0A517}" srcOrd="0" destOrd="0" presId="urn:microsoft.com/office/officeart/2011/layout/TabList"/>
    <dgm:cxn modelId="{B48F44EE-D35A-4225-81F4-2C7F1E6F7C1C}" type="presParOf" srcId="{761D2D17-26AE-4A72-8968-E74905E0A517}" destId="{6B09A73F-946D-44D9-9436-63804E7A631E}" srcOrd="0" destOrd="0" presId="urn:microsoft.com/office/officeart/2011/layout/TabList"/>
    <dgm:cxn modelId="{124D9991-2B65-47FF-A463-FF262E70AF51}" type="presParOf" srcId="{761D2D17-26AE-4A72-8968-E74905E0A517}" destId="{60B3B82C-FE56-4502-9723-791BF0AB63F0}" srcOrd="1" destOrd="0" presId="urn:microsoft.com/office/officeart/2011/layout/TabList"/>
    <dgm:cxn modelId="{6A6534B6-1204-4550-A74B-011C00811672}" type="presParOf" srcId="{761D2D17-26AE-4A72-8968-E74905E0A517}" destId="{EA63FAB8-92A0-463B-915F-099BFB68AE09}" srcOrd="2" destOrd="0" presId="urn:microsoft.com/office/officeart/2011/layout/TabList"/>
    <dgm:cxn modelId="{EE903BBE-D3C0-4841-AFA6-240A72939FB2}" type="presParOf" srcId="{614FF042-F779-4A3F-B673-05AB8910AF15}" destId="{D991F8D6-330B-404B-B1AB-B501E387710E}" srcOrd="1" destOrd="0" presId="urn:microsoft.com/office/officeart/2011/layout/TabList"/>
    <dgm:cxn modelId="{A9203F15-5070-4A8D-9A52-3B0788B6EDB4}" type="presParOf" srcId="{614FF042-F779-4A3F-B673-05AB8910AF15}" destId="{A524C2A3-D237-41F9-B7EF-8416B78FBDC4}" srcOrd="2" destOrd="0" presId="urn:microsoft.com/office/officeart/2011/layout/TabList"/>
    <dgm:cxn modelId="{54B814B1-6B34-44A6-AA98-55E57059AAF3}" type="presParOf" srcId="{614FF042-F779-4A3F-B673-05AB8910AF15}" destId="{06934C58-3B5F-49DD-B21F-E33E43C07734}" srcOrd="3" destOrd="0" presId="urn:microsoft.com/office/officeart/2011/layout/TabList"/>
    <dgm:cxn modelId="{F9AAAECC-1C9B-425E-9EFA-83B2FEC7DA95}" type="presParOf" srcId="{06934C58-3B5F-49DD-B21F-E33E43C07734}" destId="{7395F292-3AF6-4C45-9018-BC0EC3049E7E}" srcOrd="0" destOrd="0" presId="urn:microsoft.com/office/officeart/2011/layout/TabList"/>
    <dgm:cxn modelId="{9FDA874A-0D4F-4384-AF01-9D06DFA2AA43}" type="presParOf" srcId="{06934C58-3B5F-49DD-B21F-E33E43C07734}" destId="{DC7C1D05-0E02-48A0-81E9-10D7E95B7A9F}" srcOrd="1" destOrd="0" presId="urn:microsoft.com/office/officeart/2011/layout/TabList"/>
    <dgm:cxn modelId="{F2A8BE55-93A2-47DE-9A77-553C8BBCC188}" type="presParOf" srcId="{06934C58-3B5F-49DD-B21F-E33E43C07734}" destId="{BD57B87A-D7DE-43E8-B4AB-B124E0F88103}" srcOrd="2" destOrd="0" presId="urn:microsoft.com/office/officeart/2011/layout/TabList"/>
    <dgm:cxn modelId="{58C6FB34-A19D-4141-9512-073E8310E82A}" type="presParOf" srcId="{614FF042-F779-4A3F-B673-05AB8910AF15}" destId="{E794F0BE-0944-4D06-BE54-74CD2A9EE1B8}" srcOrd="4" destOrd="0" presId="urn:microsoft.com/office/officeart/2011/layout/TabList"/>
    <dgm:cxn modelId="{3141AB8A-96C2-4BBE-B6DC-FA849479A28C}" type="presParOf" srcId="{614FF042-F779-4A3F-B673-05AB8910AF15}" destId="{623C3DCF-A528-4B09-9C5C-7C167C7FF519}" srcOrd="5" destOrd="0" presId="urn:microsoft.com/office/officeart/2011/layout/TabList"/>
    <dgm:cxn modelId="{5FD269F4-0904-4D56-984D-A63009CEF2D5}" type="presParOf" srcId="{614FF042-F779-4A3F-B673-05AB8910AF15}" destId="{A2273A70-9F46-44BA-A8A1-0491BDAE5A3F}" srcOrd="6" destOrd="0" presId="urn:microsoft.com/office/officeart/2011/layout/TabList"/>
    <dgm:cxn modelId="{3935251C-CB9D-4BC6-8E27-B147B5944688}" type="presParOf" srcId="{A2273A70-9F46-44BA-A8A1-0491BDAE5A3F}" destId="{AC2179FA-DEE7-4C82-B79B-DD32A619B412}" srcOrd="0" destOrd="0" presId="urn:microsoft.com/office/officeart/2011/layout/TabList"/>
    <dgm:cxn modelId="{606FA394-CAB2-460C-8DFA-A443101C55AA}" type="presParOf" srcId="{A2273A70-9F46-44BA-A8A1-0491BDAE5A3F}" destId="{286B72D7-E68E-4140-9465-5279C94DD801}" srcOrd="1" destOrd="0" presId="urn:microsoft.com/office/officeart/2011/layout/TabList"/>
    <dgm:cxn modelId="{A4F6DFF8-0D9C-4C6B-833D-F8BA07A75151}" type="presParOf" srcId="{A2273A70-9F46-44BA-A8A1-0491BDAE5A3F}" destId="{4D6E8183-5D5B-49F6-ABF2-AE7B8E3CAC80}" srcOrd="2" destOrd="0" presId="urn:microsoft.com/office/officeart/2011/layout/TabList"/>
    <dgm:cxn modelId="{B2FFFDE7-2B45-4B74-BA74-932012825F5C}" type="presParOf" srcId="{614FF042-F779-4A3F-B673-05AB8910AF15}" destId="{5AC5F8EA-03A2-43EE-B724-76A05723D88B}" srcOrd="7" destOrd="0" presId="urn:microsoft.com/office/officeart/2011/layout/TabList"/>
  </dgm:cxnLst>
  <dgm:bg>
    <a:noFill/>
  </dgm:bg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FD2DC42-6103-4F9D-93C3-5A3CB56010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31A6A0-94B1-486A-B125-AEC520DFCEEA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algn="r"/>
          <a:r>
            <a:rPr lang="fa-IR" sz="2000" b="1" dirty="0" smtClean="0">
              <a:cs typeface="B Zar" panose="00000400000000000000" pitchFamily="2" charset="-78"/>
            </a:rPr>
            <a:t>روش تحقیق</a:t>
          </a:r>
          <a:endParaRPr lang="en-US" sz="2000" b="1" dirty="0">
            <a:cs typeface="B Zar" panose="00000400000000000000" pitchFamily="2" charset="-78"/>
          </a:endParaRPr>
        </a:p>
      </dgm:t>
    </dgm:pt>
    <dgm:pt modelId="{EBCD71C6-5BF4-4F03-AE24-AB3995AA9EAB}" type="parTrans" cxnId="{6CA7A572-5094-4BD7-9E04-FEB9AD33A09A}">
      <dgm:prSet/>
      <dgm:spPr/>
      <dgm:t>
        <a:bodyPr/>
        <a:lstStyle/>
        <a:p>
          <a:endParaRPr lang="en-US"/>
        </a:p>
      </dgm:t>
    </dgm:pt>
    <dgm:pt modelId="{B3B5B764-94E8-416E-9E84-3D127BC553EF}" type="sibTrans" cxnId="{6CA7A572-5094-4BD7-9E04-FEB9AD33A09A}">
      <dgm:prSet/>
      <dgm:spPr/>
      <dgm:t>
        <a:bodyPr/>
        <a:lstStyle/>
        <a:p>
          <a:endParaRPr lang="en-US"/>
        </a:p>
      </dgm:t>
    </dgm:pt>
    <dgm:pt modelId="{707988BC-F85C-45E6-B2AB-8D1D54CBF794}">
      <dgm:prSet phldrT="[Text]" custT="1"/>
      <dgm:spPr/>
      <dgm:t>
        <a:bodyPr/>
        <a:lstStyle/>
        <a:p>
          <a:pPr algn="r" rtl="1"/>
          <a:r>
            <a:rPr lang="fa-IR" sz="1600" b="1" dirty="0" smtClean="0">
              <a:cs typeface="B Zar" panose="00000400000000000000" pitchFamily="2" charset="-78"/>
            </a:rPr>
            <a:t>این پروژه از روش تحقیق تجربی استفاده می کند، زیرا آزمایش بخش مهمی از پروژه است.</a:t>
          </a:r>
          <a:endParaRPr lang="en-US" sz="1600" b="1" dirty="0">
            <a:cs typeface="B Zar" panose="00000400000000000000" pitchFamily="2" charset="-78"/>
          </a:endParaRPr>
        </a:p>
      </dgm:t>
    </dgm:pt>
    <dgm:pt modelId="{912D1F7C-7650-4AC0-BE97-6E1DC3BD3EAF}" type="parTrans" cxnId="{8316904D-F0B6-411F-8562-30DC712DC3AA}">
      <dgm:prSet/>
      <dgm:spPr/>
      <dgm:t>
        <a:bodyPr/>
        <a:lstStyle/>
        <a:p>
          <a:endParaRPr lang="en-US"/>
        </a:p>
      </dgm:t>
    </dgm:pt>
    <dgm:pt modelId="{082F4644-3CC1-4B0F-97DD-06F01451565D}" type="sibTrans" cxnId="{8316904D-F0B6-411F-8562-30DC712DC3AA}">
      <dgm:prSet/>
      <dgm:spPr/>
      <dgm:t>
        <a:bodyPr/>
        <a:lstStyle/>
        <a:p>
          <a:endParaRPr lang="en-US"/>
        </a:p>
      </dgm:t>
    </dgm:pt>
    <dgm:pt modelId="{EC4BDC41-DD09-4859-976B-4F89458031A6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sz="2000" b="1" dirty="0" smtClean="0">
              <a:cs typeface="B Zar" panose="00000400000000000000" pitchFamily="2" charset="-78"/>
            </a:rPr>
            <a:t>استراتژی تحقیق</a:t>
          </a:r>
          <a:endParaRPr lang="en-US" sz="2000" b="1" dirty="0">
            <a:cs typeface="B Zar" panose="00000400000000000000" pitchFamily="2" charset="-78"/>
          </a:endParaRPr>
        </a:p>
      </dgm:t>
    </dgm:pt>
    <dgm:pt modelId="{46A187EF-EC49-4E5B-88B3-AE8CD893DE31}" type="parTrans" cxnId="{FE322FBD-0FA2-4BCD-91A8-4632A53FA94D}">
      <dgm:prSet/>
      <dgm:spPr/>
      <dgm:t>
        <a:bodyPr/>
        <a:lstStyle/>
        <a:p>
          <a:endParaRPr lang="en-US"/>
        </a:p>
      </dgm:t>
    </dgm:pt>
    <dgm:pt modelId="{13E9FDCD-3572-4C6A-91B2-B70CE4A3C7EF}" type="sibTrans" cxnId="{FE322FBD-0FA2-4BCD-91A8-4632A53FA94D}">
      <dgm:prSet/>
      <dgm:spPr/>
      <dgm:t>
        <a:bodyPr/>
        <a:lstStyle/>
        <a:p>
          <a:endParaRPr lang="en-US"/>
        </a:p>
      </dgm:t>
    </dgm:pt>
    <dgm:pt modelId="{9C5E1F1D-C225-4CCD-87BB-B38D97C09A7D}">
      <dgm:prSet phldrT="[Text]" custT="1"/>
      <dgm:spPr/>
      <dgm:t>
        <a:bodyPr/>
        <a:lstStyle/>
        <a:p>
          <a:pPr rtl="1"/>
          <a:r>
            <a:rPr lang="fa-IR" sz="1600" b="1" dirty="0" smtClean="0">
              <a:cs typeface="B Zar" panose="00000400000000000000" pitchFamily="2" charset="-78"/>
            </a:rPr>
            <a:t>به همان دلیل استفاده از روش تجربی، استراتژی تحقیق نیز  استراتژی تجربی است.</a:t>
          </a:r>
          <a:endParaRPr lang="en-US" sz="1600" b="1" dirty="0">
            <a:cs typeface="B Zar" panose="00000400000000000000" pitchFamily="2" charset="-78"/>
          </a:endParaRPr>
        </a:p>
      </dgm:t>
    </dgm:pt>
    <dgm:pt modelId="{96800D19-7077-4E42-93B8-7ECFE7EBDF85}" type="parTrans" cxnId="{6DEDC666-6E31-47A9-A262-8A1964E357DB}">
      <dgm:prSet/>
      <dgm:spPr/>
      <dgm:t>
        <a:bodyPr/>
        <a:lstStyle/>
        <a:p>
          <a:endParaRPr lang="en-US"/>
        </a:p>
      </dgm:t>
    </dgm:pt>
    <dgm:pt modelId="{455720E6-14D4-4B6A-8AD2-0E7C99E6F6F1}" type="sibTrans" cxnId="{6DEDC666-6E31-47A9-A262-8A1964E357DB}">
      <dgm:prSet/>
      <dgm:spPr/>
      <dgm:t>
        <a:bodyPr/>
        <a:lstStyle/>
        <a:p>
          <a:endParaRPr lang="en-US"/>
        </a:p>
      </dgm:t>
    </dgm:pt>
    <dgm:pt modelId="{55979084-F765-48A2-81D5-FDB960DD24EB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algn="r"/>
          <a:r>
            <a:rPr lang="fa-IR" sz="2000" b="1" dirty="0" smtClean="0">
              <a:cs typeface="B Zar" panose="00000400000000000000" pitchFamily="2" charset="-78"/>
            </a:rPr>
            <a:t>جمع آوری داده ها</a:t>
          </a:r>
          <a:endParaRPr lang="en-US" sz="2000" b="1" dirty="0">
            <a:cs typeface="B Zar" panose="00000400000000000000" pitchFamily="2" charset="-78"/>
          </a:endParaRPr>
        </a:p>
      </dgm:t>
    </dgm:pt>
    <dgm:pt modelId="{95EC065F-7C02-4959-B036-C1AB5F0F2F27}" type="parTrans" cxnId="{AA6BB5BA-317B-43EE-92CE-82F6E8A9D523}">
      <dgm:prSet/>
      <dgm:spPr/>
      <dgm:t>
        <a:bodyPr/>
        <a:lstStyle/>
        <a:p>
          <a:endParaRPr lang="en-US"/>
        </a:p>
      </dgm:t>
    </dgm:pt>
    <dgm:pt modelId="{90CA42FE-9C6E-483F-8E45-97DD14BA1FD9}" type="sibTrans" cxnId="{AA6BB5BA-317B-43EE-92CE-82F6E8A9D523}">
      <dgm:prSet/>
      <dgm:spPr/>
      <dgm:t>
        <a:bodyPr/>
        <a:lstStyle/>
        <a:p>
          <a:endParaRPr lang="en-US"/>
        </a:p>
      </dgm:t>
    </dgm:pt>
    <dgm:pt modelId="{3C8EEB1C-8EC2-4902-A7AB-44156D6B20C3}">
      <dgm:prSet phldrT="[Text]" custT="1"/>
      <dgm:spPr/>
      <dgm:t>
        <a:bodyPr/>
        <a:lstStyle/>
        <a:p>
          <a:endParaRPr lang="en-US" sz="1800" b="1" dirty="0">
            <a:cs typeface="B Zar" panose="00000400000000000000" pitchFamily="2" charset="-78"/>
          </a:endParaRPr>
        </a:p>
      </dgm:t>
    </dgm:pt>
    <dgm:pt modelId="{7C74A92A-518E-40F4-8808-1B2403005296}" type="parTrans" cxnId="{D34F683C-1F23-4B2B-9639-72A702A64F82}">
      <dgm:prSet/>
      <dgm:spPr/>
      <dgm:t>
        <a:bodyPr/>
        <a:lstStyle/>
        <a:p>
          <a:endParaRPr lang="en-US"/>
        </a:p>
      </dgm:t>
    </dgm:pt>
    <dgm:pt modelId="{BE0E7F56-07C6-441C-9841-82D8340B6C96}" type="sibTrans" cxnId="{D34F683C-1F23-4B2B-9639-72A702A64F82}">
      <dgm:prSet/>
      <dgm:spPr/>
      <dgm:t>
        <a:bodyPr/>
        <a:lstStyle/>
        <a:p>
          <a:endParaRPr lang="en-US"/>
        </a:p>
      </dgm:t>
    </dgm:pt>
    <dgm:pt modelId="{23C92D9A-4BEE-4F56-96D6-E00635FA7B8A}">
      <dgm:prSet phldrT="[Text]" custT="1"/>
      <dgm:spPr/>
      <dgm:t>
        <a:bodyPr/>
        <a:lstStyle/>
        <a:p>
          <a:pPr rtl="1"/>
          <a:r>
            <a:rPr lang="fa-IR" sz="1600" b="1" dirty="0" smtClean="0">
              <a:cs typeface="B Zar" panose="00000400000000000000" pitchFamily="2" charset="-78"/>
            </a:rPr>
            <a:t>این پروژه از آزمایشات برای جمع آوری داده ها استفاده می کند.</a:t>
          </a:r>
          <a:endParaRPr lang="en-US" sz="1600" b="1" dirty="0">
            <a:cs typeface="B Zar" panose="00000400000000000000" pitchFamily="2" charset="-78"/>
          </a:endParaRPr>
        </a:p>
      </dgm:t>
    </dgm:pt>
    <dgm:pt modelId="{0BEFEB40-5FD0-47D1-BA89-ACD16FFA463B}" type="parTrans" cxnId="{F04E5437-A8DB-4EF6-AE1D-88DD82542F66}">
      <dgm:prSet/>
      <dgm:spPr/>
      <dgm:t>
        <a:bodyPr/>
        <a:lstStyle/>
        <a:p>
          <a:endParaRPr lang="en-US"/>
        </a:p>
      </dgm:t>
    </dgm:pt>
    <dgm:pt modelId="{A43D4E07-2506-40D5-9990-E731FA3134C7}" type="sibTrans" cxnId="{F04E5437-A8DB-4EF6-AE1D-88DD82542F66}">
      <dgm:prSet/>
      <dgm:spPr/>
      <dgm:t>
        <a:bodyPr/>
        <a:lstStyle/>
        <a:p>
          <a:endParaRPr lang="en-US"/>
        </a:p>
      </dgm:t>
    </dgm:pt>
    <dgm:pt modelId="{77DCC0A8-5406-47F0-B9FD-D01CA4CAADC7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algn="r"/>
          <a:r>
            <a:rPr lang="fa-IR" b="1" dirty="0" smtClean="0">
              <a:cs typeface="B Zar" panose="00000400000000000000" pitchFamily="2" charset="-78"/>
            </a:rPr>
            <a:t>تجزیه و تحلیل داده ها</a:t>
          </a:r>
          <a:endParaRPr lang="en-US" b="1" dirty="0">
            <a:cs typeface="B Zar" panose="00000400000000000000" pitchFamily="2" charset="-78"/>
          </a:endParaRPr>
        </a:p>
      </dgm:t>
    </dgm:pt>
    <dgm:pt modelId="{8378E52C-A444-425F-AAFB-C2292B630C1D}" type="parTrans" cxnId="{3D44F9DB-90F0-4FA2-ACCC-BDA282D06F78}">
      <dgm:prSet/>
      <dgm:spPr/>
      <dgm:t>
        <a:bodyPr/>
        <a:lstStyle/>
        <a:p>
          <a:endParaRPr lang="en-US"/>
        </a:p>
      </dgm:t>
    </dgm:pt>
    <dgm:pt modelId="{EC6FE8D3-B1D4-4E97-A1A5-1E2D2B5B7F8C}" type="sibTrans" cxnId="{3D44F9DB-90F0-4FA2-ACCC-BDA282D06F78}">
      <dgm:prSet/>
      <dgm:spPr/>
      <dgm:t>
        <a:bodyPr/>
        <a:lstStyle/>
        <a:p>
          <a:endParaRPr lang="en-US"/>
        </a:p>
      </dgm:t>
    </dgm:pt>
    <dgm:pt modelId="{53BC1D05-B539-49A1-8AC7-0EF14D90F5E9}">
      <dgm:prSet phldrT="[Text]" custT="1"/>
      <dgm:spPr/>
      <dgm:t>
        <a:bodyPr/>
        <a:lstStyle/>
        <a:p>
          <a:pPr algn="r" rtl="1"/>
          <a:r>
            <a:rPr lang="fa-IR" sz="1600" b="1" dirty="0" smtClean="0">
              <a:cs typeface="B Zar" panose="00000400000000000000" pitchFamily="2" charset="-78"/>
            </a:rPr>
            <a:t>در این پروژه برای تجزیه و تحلیل داده ها از روش آمار استفاده شده است.</a:t>
          </a:r>
          <a:endParaRPr lang="en-US" sz="2000" b="1" dirty="0">
            <a:cs typeface="B Zar" panose="00000400000000000000" pitchFamily="2" charset="-78"/>
          </a:endParaRPr>
        </a:p>
      </dgm:t>
    </dgm:pt>
    <dgm:pt modelId="{DB8D4D2D-AD8E-4166-B8EF-DFC3F1791E3C}" type="parTrans" cxnId="{D46F5177-B86B-41C6-AE85-F67003B23C47}">
      <dgm:prSet/>
      <dgm:spPr/>
      <dgm:t>
        <a:bodyPr/>
        <a:lstStyle/>
        <a:p>
          <a:endParaRPr lang="en-US"/>
        </a:p>
      </dgm:t>
    </dgm:pt>
    <dgm:pt modelId="{B78DBC6B-2C9B-4C42-81CC-0E3455DCC73B}" type="sibTrans" cxnId="{D46F5177-B86B-41C6-AE85-F67003B23C47}">
      <dgm:prSet/>
      <dgm:spPr/>
      <dgm:t>
        <a:bodyPr/>
        <a:lstStyle/>
        <a:p>
          <a:endParaRPr lang="en-US"/>
        </a:p>
      </dgm:t>
    </dgm:pt>
    <dgm:pt modelId="{D52B67B3-E275-4376-A3F3-F95B28B357E5}" type="pres">
      <dgm:prSet presAssocID="{5FD2DC42-6103-4F9D-93C3-5A3CB56010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0A839E8-B4C8-4424-829B-C19F90EA45BD}" type="pres">
      <dgm:prSet presAssocID="{7A31A6A0-94B1-486A-B125-AEC520DFCEEA}" presName="parentText" presStyleLbl="node1" presStyleIdx="0" presStyleCnt="4" custScaleY="7137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AF6DB1-FF1B-40CA-9BC3-0667CFBC752A}" type="pres">
      <dgm:prSet presAssocID="{7A31A6A0-94B1-486A-B125-AEC520DFCEEA}" presName="childText" presStyleLbl="revTx" presStyleIdx="0" presStyleCnt="4" custLinFactNeighborY="27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49CE4D-AD99-44F4-A99B-D8ADEC7E275C}" type="pres">
      <dgm:prSet presAssocID="{EC4BDC41-DD09-4859-976B-4F89458031A6}" presName="parentText" presStyleLbl="node1" presStyleIdx="1" presStyleCnt="4" custScaleY="72439" custLinFactNeighborY="70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EA9048-751B-47A8-97C2-60D3F2614E1B}" type="pres">
      <dgm:prSet presAssocID="{EC4BDC41-DD09-4859-976B-4F89458031A6}" presName="childText" presStyleLbl="revTx" presStyleIdx="1" presStyleCnt="4" custLinFactNeighborY="414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05A5B7-8E54-4D0D-B38D-350AD3E6B69C}" type="pres">
      <dgm:prSet presAssocID="{55979084-F765-48A2-81D5-FDB960DD24EB}" presName="parentText" presStyleLbl="node1" presStyleIdx="2" presStyleCnt="4" custScaleY="72427" custLinFactNeighborY="425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353293-546E-4211-9DD1-9CB80D91DBE0}" type="pres">
      <dgm:prSet presAssocID="{55979084-F765-48A2-81D5-FDB960DD24EB}" presName="childText" presStyleLbl="revTx" presStyleIdx="2" presStyleCnt="4" custLinFactNeighborY="-216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E59BD2-1341-4827-BE71-D4CF44F088AE}" type="pres">
      <dgm:prSet presAssocID="{77DCC0A8-5406-47F0-B9FD-D01CA4CAADC7}" presName="parentText" presStyleLbl="node1" presStyleIdx="3" presStyleCnt="4" custScaleY="6855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4E23AC-F923-4042-9E37-EE5962808DAB}" type="pres">
      <dgm:prSet presAssocID="{77DCC0A8-5406-47F0-B9FD-D01CA4CAADC7}" presName="childText" presStyleLbl="revTx" presStyleIdx="3" presStyleCnt="4" custLinFactNeighborY="27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A6BB5BA-317B-43EE-92CE-82F6E8A9D523}" srcId="{5FD2DC42-6103-4F9D-93C3-5A3CB560104F}" destId="{55979084-F765-48A2-81D5-FDB960DD24EB}" srcOrd="2" destOrd="0" parTransId="{95EC065F-7C02-4959-B036-C1AB5F0F2F27}" sibTransId="{90CA42FE-9C6E-483F-8E45-97DD14BA1FD9}"/>
    <dgm:cxn modelId="{0A041113-C164-49C4-96CB-B562D702B683}" type="presOf" srcId="{7A31A6A0-94B1-486A-B125-AEC520DFCEEA}" destId="{50A839E8-B4C8-4424-829B-C19F90EA45BD}" srcOrd="0" destOrd="0" presId="urn:microsoft.com/office/officeart/2005/8/layout/vList2"/>
    <dgm:cxn modelId="{D46F5177-B86B-41C6-AE85-F67003B23C47}" srcId="{77DCC0A8-5406-47F0-B9FD-D01CA4CAADC7}" destId="{53BC1D05-B539-49A1-8AC7-0EF14D90F5E9}" srcOrd="0" destOrd="0" parTransId="{DB8D4D2D-AD8E-4166-B8EF-DFC3F1791E3C}" sibTransId="{B78DBC6B-2C9B-4C42-81CC-0E3455DCC73B}"/>
    <dgm:cxn modelId="{6DEDC666-6E31-47A9-A262-8A1964E357DB}" srcId="{EC4BDC41-DD09-4859-976B-4F89458031A6}" destId="{9C5E1F1D-C225-4CCD-87BB-B38D97C09A7D}" srcOrd="0" destOrd="0" parTransId="{96800D19-7077-4E42-93B8-7ECFE7EBDF85}" sibTransId="{455720E6-14D4-4B6A-8AD2-0E7C99E6F6F1}"/>
    <dgm:cxn modelId="{05F976F2-457B-4382-AA57-3237DBB7F667}" type="presOf" srcId="{53BC1D05-B539-49A1-8AC7-0EF14D90F5E9}" destId="{1F4E23AC-F923-4042-9E37-EE5962808DAB}" srcOrd="0" destOrd="0" presId="urn:microsoft.com/office/officeart/2005/8/layout/vList2"/>
    <dgm:cxn modelId="{FE322FBD-0FA2-4BCD-91A8-4632A53FA94D}" srcId="{5FD2DC42-6103-4F9D-93C3-5A3CB560104F}" destId="{EC4BDC41-DD09-4859-976B-4F89458031A6}" srcOrd="1" destOrd="0" parTransId="{46A187EF-EC49-4E5B-88B3-AE8CD893DE31}" sibTransId="{13E9FDCD-3572-4C6A-91B2-B70CE4A3C7EF}"/>
    <dgm:cxn modelId="{DF1C98FB-169B-41BB-B2DE-3EB9CAB92A2F}" type="presOf" srcId="{77DCC0A8-5406-47F0-B9FD-D01CA4CAADC7}" destId="{CAE59BD2-1341-4827-BE71-D4CF44F088AE}" srcOrd="0" destOrd="0" presId="urn:microsoft.com/office/officeart/2005/8/layout/vList2"/>
    <dgm:cxn modelId="{21EE96D9-93C2-4488-B09A-E2BF81AC7045}" type="presOf" srcId="{23C92D9A-4BEE-4F56-96D6-E00635FA7B8A}" destId="{C5353293-546E-4211-9DD1-9CB80D91DBE0}" srcOrd="0" destOrd="1" presId="urn:microsoft.com/office/officeart/2005/8/layout/vList2"/>
    <dgm:cxn modelId="{E7CC4D72-1568-422A-B143-A47EE45DE468}" type="presOf" srcId="{9C5E1F1D-C225-4CCD-87BB-B38D97C09A7D}" destId="{1EEA9048-751B-47A8-97C2-60D3F2614E1B}" srcOrd="0" destOrd="0" presId="urn:microsoft.com/office/officeart/2005/8/layout/vList2"/>
    <dgm:cxn modelId="{C5A44759-7D56-4939-8953-BB9CA80D0170}" type="presOf" srcId="{707988BC-F85C-45E6-B2AB-8D1D54CBF794}" destId="{80AF6DB1-FF1B-40CA-9BC3-0667CFBC752A}" srcOrd="0" destOrd="0" presId="urn:microsoft.com/office/officeart/2005/8/layout/vList2"/>
    <dgm:cxn modelId="{ABFF3DE6-4C55-4B09-96D8-6733305A021F}" type="presOf" srcId="{55979084-F765-48A2-81D5-FDB960DD24EB}" destId="{0C05A5B7-8E54-4D0D-B38D-350AD3E6B69C}" srcOrd="0" destOrd="0" presId="urn:microsoft.com/office/officeart/2005/8/layout/vList2"/>
    <dgm:cxn modelId="{3D44F9DB-90F0-4FA2-ACCC-BDA282D06F78}" srcId="{5FD2DC42-6103-4F9D-93C3-5A3CB560104F}" destId="{77DCC0A8-5406-47F0-B9FD-D01CA4CAADC7}" srcOrd="3" destOrd="0" parTransId="{8378E52C-A444-425F-AAFB-C2292B630C1D}" sibTransId="{EC6FE8D3-B1D4-4E97-A1A5-1E2D2B5B7F8C}"/>
    <dgm:cxn modelId="{8316904D-F0B6-411F-8562-30DC712DC3AA}" srcId="{7A31A6A0-94B1-486A-B125-AEC520DFCEEA}" destId="{707988BC-F85C-45E6-B2AB-8D1D54CBF794}" srcOrd="0" destOrd="0" parTransId="{912D1F7C-7650-4AC0-BE97-6E1DC3BD3EAF}" sibTransId="{082F4644-3CC1-4B0F-97DD-06F01451565D}"/>
    <dgm:cxn modelId="{BA94AD11-4D90-47DB-AFDB-8BEB761DDCEB}" type="presOf" srcId="{3C8EEB1C-8EC2-4902-A7AB-44156D6B20C3}" destId="{C5353293-546E-4211-9DD1-9CB80D91DBE0}" srcOrd="0" destOrd="0" presId="urn:microsoft.com/office/officeart/2005/8/layout/vList2"/>
    <dgm:cxn modelId="{0B265835-8BF4-4836-ABC8-A6CF83E8DD7B}" type="presOf" srcId="{5FD2DC42-6103-4F9D-93C3-5A3CB560104F}" destId="{D52B67B3-E275-4376-A3F3-F95B28B357E5}" srcOrd="0" destOrd="0" presId="urn:microsoft.com/office/officeart/2005/8/layout/vList2"/>
    <dgm:cxn modelId="{832C9ABF-38A1-404F-9175-17F592960F37}" type="presOf" srcId="{EC4BDC41-DD09-4859-976B-4F89458031A6}" destId="{A249CE4D-AD99-44F4-A99B-D8ADEC7E275C}" srcOrd="0" destOrd="0" presId="urn:microsoft.com/office/officeart/2005/8/layout/vList2"/>
    <dgm:cxn modelId="{F04E5437-A8DB-4EF6-AE1D-88DD82542F66}" srcId="{55979084-F765-48A2-81D5-FDB960DD24EB}" destId="{23C92D9A-4BEE-4F56-96D6-E00635FA7B8A}" srcOrd="1" destOrd="0" parTransId="{0BEFEB40-5FD0-47D1-BA89-ACD16FFA463B}" sibTransId="{A43D4E07-2506-40D5-9990-E731FA3134C7}"/>
    <dgm:cxn modelId="{6CA7A572-5094-4BD7-9E04-FEB9AD33A09A}" srcId="{5FD2DC42-6103-4F9D-93C3-5A3CB560104F}" destId="{7A31A6A0-94B1-486A-B125-AEC520DFCEEA}" srcOrd="0" destOrd="0" parTransId="{EBCD71C6-5BF4-4F03-AE24-AB3995AA9EAB}" sibTransId="{B3B5B764-94E8-416E-9E84-3D127BC553EF}"/>
    <dgm:cxn modelId="{D34F683C-1F23-4B2B-9639-72A702A64F82}" srcId="{55979084-F765-48A2-81D5-FDB960DD24EB}" destId="{3C8EEB1C-8EC2-4902-A7AB-44156D6B20C3}" srcOrd="0" destOrd="0" parTransId="{7C74A92A-518E-40F4-8808-1B2403005296}" sibTransId="{BE0E7F56-07C6-441C-9841-82D8340B6C96}"/>
    <dgm:cxn modelId="{538070B2-A0BC-4FCE-AD09-6FECE0189650}" type="presParOf" srcId="{D52B67B3-E275-4376-A3F3-F95B28B357E5}" destId="{50A839E8-B4C8-4424-829B-C19F90EA45BD}" srcOrd="0" destOrd="0" presId="urn:microsoft.com/office/officeart/2005/8/layout/vList2"/>
    <dgm:cxn modelId="{D6803647-A1BE-4F15-B96D-C72120CF6706}" type="presParOf" srcId="{D52B67B3-E275-4376-A3F3-F95B28B357E5}" destId="{80AF6DB1-FF1B-40CA-9BC3-0667CFBC752A}" srcOrd="1" destOrd="0" presId="urn:microsoft.com/office/officeart/2005/8/layout/vList2"/>
    <dgm:cxn modelId="{E5DB3F34-B2FC-4509-985F-FB0D1E29D67C}" type="presParOf" srcId="{D52B67B3-E275-4376-A3F3-F95B28B357E5}" destId="{A249CE4D-AD99-44F4-A99B-D8ADEC7E275C}" srcOrd="2" destOrd="0" presId="urn:microsoft.com/office/officeart/2005/8/layout/vList2"/>
    <dgm:cxn modelId="{F1590A18-D142-43F6-8ECA-F79D4D4D616A}" type="presParOf" srcId="{D52B67B3-E275-4376-A3F3-F95B28B357E5}" destId="{1EEA9048-751B-47A8-97C2-60D3F2614E1B}" srcOrd="3" destOrd="0" presId="urn:microsoft.com/office/officeart/2005/8/layout/vList2"/>
    <dgm:cxn modelId="{9AA04B75-9B58-4773-8D37-05C05C4F0DAF}" type="presParOf" srcId="{D52B67B3-E275-4376-A3F3-F95B28B357E5}" destId="{0C05A5B7-8E54-4D0D-B38D-350AD3E6B69C}" srcOrd="4" destOrd="0" presId="urn:microsoft.com/office/officeart/2005/8/layout/vList2"/>
    <dgm:cxn modelId="{F0DD43AC-29A3-487D-9904-79A431A66F16}" type="presParOf" srcId="{D52B67B3-E275-4376-A3F3-F95B28B357E5}" destId="{C5353293-546E-4211-9DD1-9CB80D91DBE0}" srcOrd="5" destOrd="0" presId="urn:microsoft.com/office/officeart/2005/8/layout/vList2"/>
    <dgm:cxn modelId="{C4E3A517-192A-4CFF-B219-008060566002}" type="presParOf" srcId="{D52B67B3-E275-4376-A3F3-F95B28B357E5}" destId="{CAE59BD2-1341-4827-BE71-D4CF44F088AE}" srcOrd="6" destOrd="0" presId="urn:microsoft.com/office/officeart/2005/8/layout/vList2"/>
    <dgm:cxn modelId="{460C76F9-6896-4186-956E-038A135EFD7A}" type="presParOf" srcId="{D52B67B3-E275-4376-A3F3-F95B28B357E5}" destId="{1F4E23AC-F923-4042-9E37-EE5962808DAB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FD2DC42-6103-4F9D-93C3-5A3CB560104F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31A6A0-94B1-486A-B125-AEC520DFCEEA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algn="ctr" rtl="1"/>
          <a:r>
            <a:rPr lang="fa-IR" sz="2000" b="1" dirty="0" smtClean="0">
              <a:solidFill>
                <a:schemeClr val="bg1"/>
              </a:solidFill>
              <a:cs typeface="B Zar" panose="00000400000000000000" pitchFamily="2" charset="-78"/>
            </a:rPr>
            <a:t>الزامات عملکردی </a:t>
          </a:r>
          <a:r>
            <a:rPr lang="en-US" sz="2000" b="1" dirty="0" smtClean="0">
              <a:solidFill>
                <a:schemeClr val="bg1"/>
              </a:solidFill>
              <a:cs typeface="B Zar" panose="00000400000000000000" pitchFamily="2" charset="-78"/>
            </a:rPr>
            <a:t>TCS</a:t>
          </a:r>
          <a:endParaRPr lang="en-US" sz="2000" b="1" dirty="0">
            <a:solidFill>
              <a:schemeClr val="bg1"/>
            </a:solidFill>
            <a:cs typeface="B Zar" panose="00000400000000000000" pitchFamily="2" charset="-78"/>
          </a:endParaRPr>
        </a:p>
      </dgm:t>
    </dgm:pt>
    <dgm:pt modelId="{EBCD71C6-5BF4-4F03-AE24-AB3995AA9EAB}" type="parTrans" cxnId="{6CA7A572-5094-4BD7-9E04-FEB9AD33A09A}">
      <dgm:prSet/>
      <dgm:spPr/>
      <dgm:t>
        <a:bodyPr/>
        <a:lstStyle/>
        <a:p>
          <a:endParaRPr lang="en-US"/>
        </a:p>
      </dgm:t>
    </dgm:pt>
    <dgm:pt modelId="{B3B5B764-94E8-416E-9E84-3D127BC553EF}" type="sibTrans" cxnId="{6CA7A572-5094-4BD7-9E04-FEB9AD33A09A}">
      <dgm:prSet/>
      <dgm:spPr/>
      <dgm:t>
        <a:bodyPr/>
        <a:lstStyle/>
        <a:p>
          <a:endParaRPr lang="en-US"/>
        </a:p>
      </dgm:t>
    </dgm:pt>
    <dgm:pt modelId="{707988BC-F85C-45E6-B2AB-8D1D54CBF794}">
      <dgm:prSet phldrT="[Text]" custT="1"/>
      <dgm:spPr/>
      <dgm:t>
        <a:bodyPr/>
        <a:lstStyle/>
        <a:p>
          <a:pPr rtl="1"/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در طول فشرده سازی هیچ داده ای از بین نمی رود.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912D1F7C-7650-4AC0-BE97-6E1DC3BD3EAF}" type="parTrans" cxnId="{8316904D-F0B6-411F-8562-30DC712DC3AA}">
      <dgm:prSet/>
      <dgm:spPr/>
      <dgm:t>
        <a:bodyPr/>
        <a:lstStyle/>
        <a:p>
          <a:endParaRPr lang="en-US"/>
        </a:p>
      </dgm:t>
    </dgm:pt>
    <dgm:pt modelId="{082F4644-3CC1-4B0F-97DD-06F01451565D}" type="sibTrans" cxnId="{8316904D-F0B6-411F-8562-30DC712DC3AA}">
      <dgm:prSet/>
      <dgm:spPr/>
      <dgm:t>
        <a:bodyPr/>
        <a:lstStyle/>
        <a:p>
          <a:endParaRPr lang="en-US"/>
        </a:p>
      </dgm:t>
    </dgm:pt>
    <dgm:pt modelId="{EC4BDC41-DD09-4859-976B-4F89458031A6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sz="2000" b="1" dirty="0" smtClean="0">
              <a:solidFill>
                <a:schemeClr val="bg1"/>
              </a:solidFill>
              <a:cs typeface="B Zar" panose="00000400000000000000" pitchFamily="2" charset="-78"/>
            </a:rPr>
            <a:t>الزامات غیرعملکردی </a:t>
          </a:r>
          <a:r>
            <a:rPr lang="en-US" sz="2000" b="1" dirty="0" smtClean="0">
              <a:solidFill>
                <a:schemeClr val="bg1"/>
              </a:solidFill>
              <a:cs typeface="B Zar" panose="00000400000000000000" pitchFamily="2" charset="-78"/>
            </a:rPr>
            <a:t>TCS</a:t>
          </a:r>
          <a:endParaRPr lang="en-US" sz="2000" b="1" dirty="0">
            <a:cs typeface="B Zar" panose="00000400000000000000" pitchFamily="2" charset="-78"/>
          </a:endParaRPr>
        </a:p>
      </dgm:t>
    </dgm:pt>
    <dgm:pt modelId="{46A187EF-EC49-4E5B-88B3-AE8CD893DE31}" type="parTrans" cxnId="{FE322FBD-0FA2-4BCD-91A8-4632A53FA94D}">
      <dgm:prSet/>
      <dgm:spPr/>
      <dgm:t>
        <a:bodyPr/>
        <a:lstStyle/>
        <a:p>
          <a:endParaRPr lang="en-US"/>
        </a:p>
      </dgm:t>
    </dgm:pt>
    <dgm:pt modelId="{13E9FDCD-3572-4C6A-91B2-B70CE4A3C7EF}" type="sibTrans" cxnId="{FE322FBD-0FA2-4BCD-91A8-4632A53FA94D}">
      <dgm:prSet/>
      <dgm:spPr/>
      <dgm:t>
        <a:bodyPr/>
        <a:lstStyle/>
        <a:p>
          <a:endParaRPr lang="en-US"/>
        </a:p>
      </dgm:t>
    </dgm:pt>
    <dgm:pt modelId="{9C5E1F1D-C225-4CCD-87BB-B38D97C09A7D}">
      <dgm:prSet phldrT="[Text]" custT="1"/>
      <dgm:spPr/>
      <dgm:t>
        <a:bodyPr/>
        <a:lstStyle/>
        <a:p>
          <a:pPr rtl="1"/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می تواند فایل های بالای 20 مگابایت را فشرده کند.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96800D19-7077-4E42-93B8-7ECFE7EBDF85}" type="parTrans" cxnId="{6DEDC666-6E31-47A9-A262-8A1964E357DB}">
      <dgm:prSet/>
      <dgm:spPr/>
      <dgm:t>
        <a:bodyPr/>
        <a:lstStyle/>
        <a:p>
          <a:endParaRPr lang="en-US"/>
        </a:p>
      </dgm:t>
    </dgm:pt>
    <dgm:pt modelId="{455720E6-14D4-4B6A-8AD2-0E7C99E6F6F1}" type="sibTrans" cxnId="{6DEDC666-6E31-47A9-A262-8A1964E357DB}">
      <dgm:prSet/>
      <dgm:spPr/>
      <dgm:t>
        <a:bodyPr/>
        <a:lstStyle/>
        <a:p>
          <a:endParaRPr lang="en-US"/>
        </a:p>
      </dgm:t>
    </dgm:pt>
    <dgm:pt modelId="{8ECDCC2D-FBBB-49DF-9F9F-4F18FE9374E7}">
      <dgm:prSet phldrT="[Text]" custT="1"/>
      <dgm:spPr/>
      <dgm:t>
        <a:bodyPr/>
        <a:lstStyle/>
        <a:p>
          <a:pPr rtl="1"/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می تواند متن را با رمزگذاری های معمول و غیرمعمول فشرده کند. 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0334E4F5-81A3-4770-9DE3-0FEDE15C29A8}" type="parTrans" cxnId="{F6553701-37D0-4962-8CD4-7EBD4B5C6518}">
      <dgm:prSet/>
      <dgm:spPr/>
      <dgm:t>
        <a:bodyPr/>
        <a:lstStyle/>
        <a:p>
          <a:endParaRPr lang="en-US"/>
        </a:p>
      </dgm:t>
    </dgm:pt>
    <dgm:pt modelId="{F67BF1CB-FFA7-47E4-A11F-A755365E51D3}" type="sibTrans" cxnId="{F6553701-37D0-4962-8CD4-7EBD4B5C6518}">
      <dgm:prSet/>
      <dgm:spPr/>
      <dgm:t>
        <a:bodyPr/>
        <a:lstStyle/>
        <a:p>
          <a:endParaRPr lang="en-US"/>
        </a:p>
      </dgm:t>
    </dgm:pt>
    <dgm:pt modelId="{47ECD72A-E729-4ACA-8C10-5842FC8C48E4}">
      <dgm:prSet phldrT="[Text]" custT="1"/>
      <dgm:spPr/>
      <dgm:t>
        <a:bodyPr/>
        <a:lstStyle/>
        <a:p>
          <a:pPr rtl="1"/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ماژول های </a:t>
          </a:r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به راحتی متصل می شوند.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A9E21E77-43F5-43BC-B4A0-A4170AD50A5A}" type="parTrans" cxnId="{B302A091-FD8D-4C95-8A35-16402EA20863}">
      <dgm:prSet/>
      <dgm:spPr/>
      <dgm:t>
        <a:bodyPr/>
        <a:lstStyle/>
        <a:p>
          <a:endParaRPr lang="en-US"/>
        </a:p>
      </dgm:t>
    </dgm:pt>
    <dgm:pt modelId="{74997340-EC7C-4A26-A1B0-495007458192}" type="sibTrans" cxnId="{B302A091-FD8D-4C95-8A35-16402EA20863}">
      <dgm:prSet/>
      <dgm:spPr/>
      <dgm:t>
        <a:bodyPr/>
        <a:lstStyle/>
        <a:p>
          <a:endParaRPr lang="en-US"/>
        </a:p>
      </dgm:t>
    </dgm:pt>
    <dgm:pt modelId="{9F782FBB-7E0D-4481-8EE0-5C62E8148000}">
      <dgm:prSet phldrT="[Text]" custT="1"/>
      <dgm:spPr/>
      <dgm:t>
        <a:bodyPr/>
        <a:lstStyle/>
        <a:p>
          <a:pPr rtl="1"/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می تواند فایلها را حداقل به نصف اندازه اصلی خود فشرده کند. 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B8785AD9-BBD3-47C8-875A-438FEEB9B0A3}" type="parTrans" cxnId="{90D14908-79E9-416F-9C7B-0BFBAE8A6BA7}">
      <dgm:prSet/>
      <dgm:spPr/>
      <dgm:t>
        <a:bodyPr/>
        <a:lstStyle/>
        <a:p>
          <a:endParaRPr lang="en-US"/>
        </a:p>
      </dgm:t>
    </dgm:pt>
    <dgm:pt modelId="{1A123A7C-0FB6-4E04-A25C-3C8B912E025F}" type="sibTrans" cxnId="{90D14908-79E9-416F-9C7B-0BFBAE8A6BA7}">
      <dgm:prSet/>
      <dgm:spPr/>
      <dgm:t>
        <a:bodyPr/>
        <a:lstStyle/>
        <a:p>
          <a:endParaRPr lang="en-US"/>
        </a:p>
      </dgm:t>
    </dgm:pt>
    <dgm:pt modelId="{A9280F23-FF0F-4788-BB95-A84ECD95A82D}">
      <dgm:prSet phldrT="[Text]" custT="1"/>
      <dgm:spPr/>
      <dgm:t>
        <a:bodyPr/>
        <a:lstStyle/>
        <a:p>
          <a:pPr rtl="1"/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تمام کدهای شخص ثالثی که در </a:t>
          </a:r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استفاده می شود باید منبع باز باشد.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4DA7758D-66D4-4B1A-9CF6-A903CA51893A}" type="parTrans" cxnId="{34405EEC-FFC9-4D58-B5F6-7DA100BA002A}">
      <dgm:prSet/>
      <dgm:spPr/>
      <dgm:t>
        <a:bodyPr/>
        <a:lstStyle/>
        <a:p>
          <a:endParaRPr lang="en-US"/>
        </a:p>
      </dgm:t>
    </dgm:pt>
    <dgm:pt modelId="{EBDD7BE7-8B9A-4AF1-9C4A-FDACB8D6DE8B}" type="sibTrans" cxnId="{34405EEC-FFC9-4D58-B5F6-7DA100BA002A}">
      <dgm:prSet/>
      <dgm:spPr/>
      <dgm:t>
        <a:bodyPr/>
        <a:lstStyle/>
        <a:p>
          <a:endParaRPr lang="en-US"/>
        </a:p>
      </dgm:t>
    </dgm:pt>
    <dgm:pt modelId="{7968B8BE-5ADD-4F7F-A5BB-83218AA9FCA9}" type="pres">
      <dgm:prSet presAssocID="{5FD2DC42-6103-4F9D-93C3-5A3CB560104F}" presName="Name0" presStyleCnt="0">
        <dgm:presLayoutVars>
          <dgm:dir val="rev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99023F4-CFF8-4813-982F-FE7E13C1D2F9}" type="pres">
      <dgm:prSet presAssocID="{7A31A6A0-94B1-486A-B125-AEC520DFCEEA}" presName="linNode" presStyleCnt="0"/>
      <dgm:spPr/>
    </dgm:pt>
    <dgm:pt modelId="{CA7C8B61-AAAB-4076-9A2F-0FAB0FF4688D}" type="pres">
      <dgm:prSet presAssocID="{7A31A6A0-94B1-486A-B125-AEC520DFCEEA}" presName="parTx" presStyleLbl="revTx" presStyleIdx="0" presStyleCnt="2" custScaleX="122453" custScaleY="5497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5A08CD-AF96-4459-A08E-EB6FA720914D}" type="pres">
      <dgm:prSet presAssocID="{7A31A6A0-94B1-486A-B125-AEC520DFCEEA}" presName="bracket" presStyleLbl="parChTrans1D1" presStyleIdx="0" presStyleCnt="2"/>
      <dgm:spPr/>
    </dgm:pt>
    <dgm:pt modelId="{57681961-BB69-4294-BA8A-CAA38A3D2905}" type="pres">
      <dgm:prSet presAssocID="{7A31A6A0-94B1-486A-B125-AEC520DFCEEA}" presName="spH" presStyleCnt="0"/>
      <dgm:spPr/>
    </dgm:pt>
    <dgm:pt modelId="{AFDA074D-5AB2-4944-B198-EAFF77AAE51B}" type="pres">
      <dgm:prSet presAssocID="{7A31A6A0-94B1-486A-B125-AEC520DFCEEA}" presName="desTx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C5E94-B365-4915-A5ED-583CB0998D26}" type="pres">
      <dgm:prSet presAssocID="{B3B5B764-94E8-416E-9E84-3D127BC553EF}" presName="spV" presStyleCnt="0"/>
      <dgm:spPr/>
    </dgm:pt>
    <dgm:pt modelId="{8F2402B4-3487-4638-AAE0-19B12A868DE9}" type="pres">
      <dgm:prSet presAssocID="{EC4BDC41-DD09-4859-976B-4F89458031A6}" presName="linNode" presStyleCnt="0"/>
      <dgm:spPr/>
    </dgm:pt>
    <dgm:pt modelId="{840F896B-F38D-41F4-9CC0-559DEC168C32}" type="pres">
      <dgm:prSet presAssocID="{EC4BDC41-DD09-4859-976B-4F89458031A6}" presName="parTx" presStyleLbl="revTx" presStyleIdx="1" presStyleCnt="2" custScaleX="120289" custScaleY="4995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6238ED-53DD-4882-A0A3-E9DE3BB3F5E3}" type="pres">
      <dgm:prSet presAssocID="{EC4BDC41-DD09-4859-976B-4F89458031A6}" presName="bracket" presStyleLbl="parChTrans1D1" presStyleIdx="1" presStyleCnt="2"/>
      <dgm:spPr/>
    </dgm:pt>
    <dgm:pt modelId="{FA1C7ED9-F48E-407E-9407-48289EBE0CF2}" type="pres">
      <dgm:prSet presAssocID="{EC4BDC41-DD09-4859-976B-4F89458031A6}" presName="spH" presStyleCnt="0"/>
      <dgm:spPr/>
    </dgm:pt>
    <dgm:pt modelId="{9B16A659-759E-425B-8A95-CBC440ACED00}" type="pres">
      <dgm:prSet presAssocID="{EC4BDC41-DD09-4859-976B-4F89458031A6}" presName="desTx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BBF4A3-812C-455B-BF0A-0632BAB2B2B4}" type="presOf" srcId="{707988BC-F85C-45E6-B2AB-8D1D54CBF794}" destId="{AFDA074D-5AB2-4944-B198-EAFF77AAE51B}" srcOrd="0" destOrd="0" presId="urn:diagrams.loki3.com/BracketList"/>
    <dgm:cxn modelId="{6D049426-CF6A-45D3-BEE4-A2B217F28A47}" type="presOf" srcId="{9C5E1F1D-C225-4CCD-87BB-B38D97C09A7D}" destId="{9B16A659-759E-425B-8A95-CBC440ACED00}" srcOrd="0" destOrd="0" presId="urn:diagrams.loki3.com/BracketList"/>
    <dgm:cxn modelId="{E041AB49-ACBF-4BFC-B11D-A6EA0A2DA254}" type="presOf" srcId="{EC4BDC41-DD09-4859-976B-4F89458031A6}" destId="{840F896B-F38D-41F4-9CC0-559DEC168C32}" srcOrd="0" destOrd="0" presId="urn:diagrams.loki3.com/BracketList"/>
    <dgm:cxn modelId="{F8D56FFD-590C-4E39-96B4-A7830A67D37F}" type="presOf" srcId="{A9280F23-FF0F-4788-BB95-A84ECD95A82D}" destId="{9B16A659-759E-425B-8A95-CBC440ACED00}" srcOrd="0" destOrd="2" presId="urn:diagrams.loki3.com/BracketList"/>
    <dgm:cxn modelId="{34405EEC-FFC9-4D58-B5F6-7DA100BA002A}" srcId="{EC4BDC41-DD09-4859-976B-4F89458031A6}" destId="{A9280F23-FF0F-4788-BB95-A84ECD95A82D}" srcOrd="2" destOrd="0" parTransId="{4DA7758D-66D4-4B1A-9CF6-A903CA51893A}" sibTransId="{EBDD7BE7-8B9A-4AF1-9C4A-FDACB8D6DE8B}"/>
    <dgm:cxn modelId="{6CA7A572-5094-4BD7-9E04-FEB9AD33A09A}" srcId="{5FD2DC42-6103-4F9D-93C3-5A3CB560104F}" destId="{7A31A6A0-94B1-486A-B125-AEC520DFCEEA}" srcOrd="0" destOrd="0" parTransId="{EBCD71C6-5BF4-4F03-AE24-AB3995AA9EAB}" sibTransId="{B3B5B764-94E8-416E-9E84-3D127BC553EF}"/>
    <dgm:cxn modelId="{90D14908-79E9-416F-9C7B-0BFBAE8A6BA7}" srcId="{EC4BDC41-DD09-4859-976B-4F89458031A6}" destId="{9F782FBB-7E0D-4481-8EE0-5C62E8148000}" srcOrd="1" destOrd="0" parTransId="{B8785AD9-BBD3-47C8-875A-438FEEB9B0A3}" sibTransId="{1A123A7C-0FB6-4E04-A25C-3C8B912E025F}"/>
    <dgm:cxn modelId="{E4C12BD8-B984-423C-A88F-6A59E2C46DC2}" type="presOf" srcId="{47ECD72A-E729-4ACA-8C10-5842FC8C48E4}" destId="{AFDA074D-5AB2-4944-B198-EAFF77AAE51B}" srcOrd="0" destOrd="2" presId="urn:diagrams.loki3.com/BracketList"/>
    <dgm:cxn modelId="{F6553701-37D0-4962-8CD4-7EBD4B5C6518}" srcId="{7A31A6A0-94B1-486A-B125-AEC520DFCEEA}" destId="{8ECDCC2D-FBBB-49DF-9F9F-4F18FE9374E7}" srcOrd="1" destOrd="0" parTransId="{0334E4F5-81A3-4770-9DE3-0FEDE15C29A8}" sibTransId="{F67BF1CB-FFA7-47E4-A11F-A755365E51D3}"/>
    <dgm:cxn modelId="{FE322FBD-0FA2-4BCD-91A8-4632A53FA94D}" srcId="{5FD2DC42-6103-4F9D-93C3-5A3CB560104F}" destId="{EC4BDC41-DD09-4859-976B-4F89458031A6}" srcOrd="1" destOrd="0" parTransId="{46A187EF-EC49-4E5B-88B3-AE8CD893DE31}" sibTransId="{13E9FDCD-3572-4C6A-91B2-B70CE4A3C7EF}"/>
    <dgm:cxn modelId="{8316904D-F0B6-411F-8562-30DC712DC3AA}" srcId="{7A31A6A0-94B1-486A-B125-AEC520DFCEEA}" destId="{707988BC-F85C-45E6-B2AB-8D1D54CBF794}" srcOrd="0" destOrd="0" parTransId="{912D1F7C-7650-4AC0-BE97-6E1DC3BD3EAF}" sibTransId="{082F4644-3CC1-4B0F-97DD-06F01451565D}"/>
    <dgm:cxn modelId="{77F7EB7B-0EDA-4A5F-88F5-00DDB80BBC83}" type="presOf" srcId="{5FD2DC42-6103-4F9D-93C3-5A3CB560104F}" destId="{7968B8BE-5ADD-4F7F-A5BB-83218AA9FCA9}" srcOrd="0" destOrd="0" presId="urn:diagrams.loki3.com/BracketList"/>
    <dgm:cxn modelId="{B302A091-FD8D-4C95-8A35-16402EA20863}" srcId="{7A31A6A0-94B1-486A-B125-AEC520DFCEEA}" destId="{47ECD72A-E729-4ACA-8C10-5842FC8C48E4}" srcOrd="2" destOrd="0" parTransId="{A9E21E77-43F5-43BC-B4A0-A4170AD50A5A}" sibTransId="{74997340-EC7C-4A26-A1B0-495007458192}"/>
    <dgm:cxn modelId="{B29BC49E-D55D-4C23-915C-B0CCB3BC858D}" type="presOf" srcId="{9F782FBB-7E0D-4481-8EE0-5C62E8148000}" destId="{9B16A659-759E-425B-8A95-CBC440ACED00}" srcOrd="0" destOrd="1" presId="urn:diagrams.loki3.com/BracketList"/>
    <dgm:cxn modelId="{B8A08FA6-64A7-4BD4-AC0E-114B8BB68493}" type="presOf" srcId="{7A31A6A0-94B1-486A-B125-AEC520DFCEEA}" destId="{CA7C8B61-AAAB-4076-9A2F-0FAB0FF4688D}" srcOrd="0" destOrd="0" presId="urn:diagrams.loki3.com/BracketList"/>
    <dgm:cxn modelId="{36DDA0FA-2ED1-40C4-A4EE-24B079D98C2A}" type="presOf" srcId="{8ECDCC2D-FBBB-49DF-9F9F-4F18FE9374E7}" destId="{AFDA074D-5AB2-4944-B198-EAFF77AAE51B}" srcOrd="0" destOrd="1" presId="urn:diagrams.loki3.com/BracketList"/>
    <dgm:cxn modelId="{6DEDC666-6E31-47A9-A262-8A1964E357DB}" srcId="{EC4BDC41-DD09-4859-976B-4F89458031A6}" destId="{9C5E1F1D-C225-4CCD-87BB-B38D97C09A7D}" srcOrd="0" destOrd="0" parTransId="{96800D19-7077-4E42-93B8-7ECFE7EBDF85}" sibTransId="{455720E6-14D4-4B6A-8AD2-0E7C99E6F6F1}"/>
    <dgm:cxn modelId="{045F6107-B205-4858-973C-A7A2D11D5EC5}" type="presParOf" srcId="{7968B8BE-5ADD-4F7F-A5BB-83218AA9FCA9}" destId="{E99023F4-CFF8-4813-982F-FE7E13C1D2F9}" srcOrd="0" destOrd="0" presId="urn:diagrams.loki3.com/BracketList"/>
    <dgm:cxn modelId="{4C795737-E763-4149-B018-9DE3DC17FA3D}" type="presParOf" srcId="{E99023F4-CFF8-4813-982F-FE7E13C1D2F9}" destId="{CA7C8B61-AAAB-4076-9A2F-0FAB0FF4688D}" srcOrd="0" destOrd="0" presId="urn:diagrams.loki3.com/BracketList"/>
    <dgm:cxn modelId="{A6DAE31D-D782-477C-ADFC-619EAFCCCE1F}" type="presParOf" srcId="{E99023F4-CFF8-4813-982F-FE7E13C1D2F9}" destId="{B65A08CD-AF96-4459-A08E-EB6FA720914D}" srcOrd="1" destOrd="0" presId="urn:diagrams.loki3.com/BracketList"/>
    <dgm:cxn modelId="{99B52275-71F6-4858-AA6C-243DB276310E}" type="presParOf" srcId="{E99023F4-CFF8-4813-982F-FE7E13C1D2F9}" destId="{57681961-BB69-4294-BA8A-CAA38A3D2905}" srcOrd="2" destOrd="0" presId="urn:diagrams.loki3.com/BracketList"/>
    <dgm:cxn modelId="{6BB8576E-9828-4467-B804-50908DA0C122}" type="presParOf" srcId="{E99023F4-CFF8-4813-982F-FE7E13C1D2F9}" destId="{AFDA074D-5AB2-4944-B198-EAFF77AAE51B}" srcOrd="3" destOrd="0" presId="urn:diagrams.loki3.com/BracketList"/>
    <dgm:cxn modelId="{5F2879D9-0F6B-44BD-8CC5-229B0A716E7E}" type="presParOf" srcId="{7968B8BE-5ADD-4F7F-A5BB-83218AA9FCA9}" destId="{897C5E94-B365-4915-A5ED-583CB0998D26}" srcOrd="1" destOrd="0" presId="urn:diagrams.loki3.com/BracketList"/>
    <dgm:cxn modelId="{064B21CD-C481-4680-AD47-7F8E2B4FDA44}" type="presParOf" srcId="{7968B8BE-5ADD-4F7F-A5BB-83218AA9FCA9}" destId="{8F2402B4-3487-4638-AAE0-19B12A868DE9}" srcOrd="2" destOrd="0" presId="urn:diagrams.loki3.com/BracketList"/>
    <dgm:cxn modelId="{8A0D7A6C-371C-483D-8B2D-505FF3272DAE}" type="presParOf" srcId="{8F2402B4-3487-4638-AAE0-19B12A868DE9}" destId="{840F896B-F38D-41F4-9CC0-559DEC168C32}" srcOrd="0" destOrd="0" presId="urn:diagrams.loki3.com/BracketList"/>
    <dgm:cxn modelId="{64FE235A-55A0-42CA-8F10-7493B27A8C4A}" type="presParOf" srcId="{8F2402B4-3487-4638-AAE0-19B12A868DE9}" destId="{046238ED-53DD-4882-A0A3-E9DE3BB3F5E3}" srcOrd="1" destOrd="0" presId="urn:diagrams.loki3.com/BracketList"/>
    <dgm:cxn modelId="{A81ACFF8-8C6C-4A04-A6B8-BD9175FA7DA8}" type="presParOf" srcId="{8F2402B4-3487-4638-AAE0-19B12A868DE9}" destId="{FA1C7ED9-F48E-407E-9407-48289EBE0CF2}" srcOrd="2" destOrd="0" presId="urn:diagrams.loki3.com/BracketList"/>
    <dgm:cxn modelId="{4A4EF7DE-C22F-4433-9D75-B8FA2E396818}" type="presParOf" srcId="{8F2402B4-3487-4638-AAE0-19B12A868DE9}" destId="{9B16A659-759E-425B-8A95-CBC440ACED00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57B87A-D7DE-43E8-B4AB-B124E0F88103}">
      <dsp:nvSpPr>
        <dsp:cNvPr id="0" name=""/>
        <dsp:cNvSpPr/>
      </dsp:nvSpPr>
      <dsp:spPr>
        <a:xfrm>
          <a:off x="0" y="3646268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63FAB8-92A0-463B-915F-099BFB68AE09}">
      <dsp:nvSpPr>
        <dsp:cNvPr id="0" name=""/>
        <dsp:cNvSpPr/>
      </dsp:nvSpPr>
      <dsp:spPr>
        <a:xfrm>
          <a:off x="0" y="1139879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09A73F-946D-44D9-9436-63804E7A631E}">
      <dsp:nvSpPr>
        <dsp:cNvPr id="0" name=""/>
        <dsp:cNvSpPr/>
      </dsp:nvSpPr>
      <dsp:spPr>
        <a:xfrm>
          <a:off x="0" y="294580"/>
          <a:ext cx="6904205" cy="872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دراین روش وقتی فایل از حالت فشرده خارج می شود، با فایل اولیه یکسان خواهد بود و هیچ داده ای از بین نمی رود.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0" y="294580"/>
        <a:ext cx="6904205" cy="872416"/>
      </dsp:txXfrm>
    </dsp:sp>
    <dsp:sp modelId="{60B3B82C-FE56-4502-9723-791BF0AB63F0}">
      <dsp:nvSpPr>
        <dsp:cNvPr id="0" name=""/>
        <dsp:cNvSpPr/>
      </dsp:nvSpPr>
      <dsp:spPr>
        <a:xfrm>
          <a:off x="6904205" y="266436"/>
          <a:ext cx="2425801" cy="87241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000" b="1" kern="1200" dirty="0" smtClean="0">
              <a:cs typeface="B Zar" panose="00000400000000000000" pitchFamily="2" charset="-78"/>
            </a:rPr>
            <a:t>بدون اتلاف</a:t>
          </a:r>
          <a:endParaRPr lang="en-US" sz="3000" b="1" kern="1200" dirty="0">
            <a:cs typeface="B Zar" panose="00000400000000000000" pitchFamily="2" charset="-78"/>
          </a:endParaRPr>
        </a:p>
      </dsp:txBody>
      <dsp:txXfrm>
        <a:off x="6946801" y="309032"/>
        <a:ext cx="2340609" cy="829820"/>
      </dsp:txXfrm>
    </dsp:sp>
    <dsp:sp modelId="{D991F8D6-330B-404B-B1AB-B501E387710E}">
      <dsp:nvSpPr>
        <dsp:cNvPr id="0" name=""/>
        <dsp:cNvSpPr/>
      </dsp:nvSpPr>
      <dsp:spPr>
        <a:xfrm>
          <a:off x="0" y="1167017"/>
          <a:ext cx="9330007" cy="17450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b="1" kern="1200" dirty="0">
            <a:cs typeface="B Zar" panose="00000400000000000000" pitchFamily="2" charset="-78"/>
          </a:endParaRPr>
        </a:p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700" b="1" kern="1200" dirty="0" smtClean="0">
              <a:cs typeface="B Zar" panose="00000400000000000000" pitchFamily="2" charset="-78"/>
            </a:rPr>
            <a:t>برای فایل های متنی مناسب است.</a:t>
          </a:r>
          <a:endParaRPr lang="en-US" sz="1700" b="1" kern="1200" dirty="0">
            <a:cs typeface="B Zar" panose="00000400000000000000" pitchFamily="2" charset="-78"/>
          </a:endParaRPr>
        </a:p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700" b="1" kern="1200" dirty="0" smtClean="0">
              <a:cs typeface="B Zar" panose="00000400000000000000" pitchFamily="2" charset="-78"/>
            </a:rPr>
            <a:t>کدگذاری دیکشنری، فشرده سازی متن </a:t>
          </a:r>
          <a:r>
            <a:rPr lang="en-US" sz="1700" b="1" kern="1200" dirty="0" smtClean="0">
              <a:cs typeface="B Zar" panose="00000400000000000000" pitchFamily="2" charset="-78"/>
            </a:rPr>
            <a:t>ASCII</a:t>
          </a:r>
          <a:r>
            <a:rPr lang="fa-IR" sz="1700" b="1" kern="1200" dirty="0" smtClean="0">
              <a:cs typeface="B Zar" panose="00000400000000000000" pitchFamily="2" charset="-78"/>
            </a:rPr>
            <a:t> و کدگذاری هافمن از این روش استفاده می کنند. </a:t>
          </a:r>
          <a:endParaRPr lang="en-US" sz="1700" b="1" kern="1200" dirty="0">
            <a:cs typeface="B Zar" panose="00000400000000000000" pitchFamily="2" charset="-78"/>
          </a:endParaRPr>
        </a:p>
      </dsp:txBody>
      <dsp:txXfrm>
        <a:off x="0" y="1167017"/>
        <a:ext cx="9330007" cy="1745094"/>
      </dsp:txXfrm>
    </dsp:sp>
    <dsp:sp modelId="{7395F292-3AF6-4C45-9018-BC0EC3049E7E}">
      <dsp:nvSpPr>
        <dsp:cNvPr id="0" name=""/>
        <dsp:cNvSpPr/>
      </dsp:nvSpPr>
      <dsp:spPr>
        <a:xfrm>
          <a:off x="0" y="2785259"/>
          <a:ext cx="6904205" cy="872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b" anchorCtr="0">
          <a:noAutofit/>
        </a:bodyPr>
        <a:lstStyle/>
        <a:p>
          <a:pPr lvl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900" b="1" kern="1200" dirty="0" smtClean="0">
              <a:cs typeface="B Zar" panose="00000400000000000000" pitchFamily="2" charset="-78"/>
            </a:rPr>
            <a:t>دراین روش برخی داده ها هنگام فشرده سازی از بین می روند و هنگامی که فایل از حالت فشرده خارج می شود، داده های از دست رفته قابل بازیابی نیستند.</a:t>
          </a:r>
          <a:endParaRPr lang="en-US" sz="1900" kern="1200" dirty="0"/>
        </a:p>
      </dsp:txBody>
      <dsp:txXfrm>
        <a:off x="0" y="2785259"/>
        <a:ext cx="6904205" cy="872416"/>
      </dsp:txXfrm>
    </dsp:sp>
    <dsp:sp modelId="{DC7C1D05-0E02-48A0-81E9-10D7E95B7A9F}">
      <dsp:nvSpPr>
        <dsp:cNvPr id="0" name=""/>
        <dsp:cNvSpPr/>
      </dsp:nvSpPr>
      <dsp:spPr>
        <a:xfrm>
          <a:off x="6904205" y="2785259"/>
          <a:ext cx="2425801" cy="87241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000" b="1" kern="1200" dirty="0" smtClean="0">
              <a:cs typeface="B Zar" panose="00000400000000000000" pitchFamily="2" charset="-78"/>
            </a:rPr>
            <a:t>با اتلاف</a:t>
          </a:r>
          <a:endParaRPr lang="en-US" sz="3000" b="1" kern="1200" dirty="0">
            <a:cs typeface="B Zar" panose="00000400000000000000" pitchFamily="2" charset="-78"/>
          </a:endParaRPr>
        </a:p>
      </dsp:txBody>
      <dsp:txXfrm>
        <a:off x="6946801" y="2827855"/>
        <a:ext cx="2340609" cy="829820"/>
      </dsp:txXfrm>
    </dsp:sp>
    <dsp:sp modelId="{E794F0BE-0944-4D06-BE54-74CD2A9EE1B8}">
      <dsp:nvSpPr>
        <dsp:cNvPr id="0" name=""/>
        <dsp:cNvSpPr/>
      </dsp:nvSpPr>
      <dsp:spPr>
        <a:xfrm>
          <a:off x="0" y="3533898"/>
          <a:ext cx="9330007" cy="1260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b="1" kern="1200" dirty="0">
            <a:cs typeface="B Zar" panose="00000400000000000000" pitchFamily="2" charset="-78"/>
          </a:endParaRPr>
        </a:p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700" b="1" kern="1200" dirty="0" smtClean="0">
              <a:cs typeface="B Zar" panose="00000400000000000000" pitchFamily="2" charset="-78"/>
            </a:rPr>
            <a:t>برای فایل صوتی، تصویر و ویدئو مناسب می باشد.</a:t>
          </a:r>
          <a:endParaRPr lang="en-US" sz="1700" b="1" kern="1200" dirty="0">
            <a:cs typeface="B Zar" panose="00000400000000000000" pitchFamily="2" charset="-78"/>
          </a:endParaRPr>
        </a:p>
      </dsp:txBody>
      <dsp:txXfrm>
        <a:off x="0" y="3533898"/>
        <a:ext cx="9330007" cy="12609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6E8183-5D5B-49F6-ABF2-AE7B8E3CAC80}">
      <dsp:nvSpPr>
        <dsp:cNvPr id="0" name=""/>
        <dsp:cNvSpPr/>
      </dsp:nvSpPr>
      <dsp:spPr>
        <a:xfrm>
          <a:off x="0" y="3978838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57B87A-D7DE-43E8-B4AB-B124E0F88103}">
      <dsp:nvSpPr>
        <dsp:cNvPr id="0" name=""/>
        <dsp:cNvSpPr/>
      </dsp:nvSpPr>
      <dsp:spPr>
        <a:xfrm>
          <a:off x="0" y="2512763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63FAB8-92A0-463B-915F-099BFB68AE09}">
      <dsp:nvSpPr>
        <dsp:cNvPr id="0" name=""/>
        <dsp:cNvSpPr/>
      </dsp:nvSpPr>
      <dsp:spPr>
        <a:xfrm>
          <a:off x="0" y="859908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09A73F-946D-44D9-9436-63804E7A631E}">
      <dsp:nvSpPr>
        <dsp:cNvPr id="0" name=""/>
        <dsp:cNvSpPr/>
      </dsp:nvSpPr>
      <dsp:spPr>
        <a:xfrm>
          <a:off x="2422133" y="689397"/>
          <a:ext cx="6904205" cy="592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b" anchorCtr="0">
          <a:noAutofit/>
        </a:bodyPr>
        <a:lstStyle/>
        <a:p>
          <a:pPr lvl="0" algn="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700" b="1" kern="1200" dirty="0" smtClean="0">
              <a:cs typeface="B Zar" panose="00000400000000000000" pitchFamily="2" charset="-78"/>
            </a:rPr>
            <a:t>از </a:t>
          </a:r>
          <a:r>
            <a:rPr lang="ar-SA" sz="1700" b="1" kern="1200" dirty="0" smtClean="0">
              <a:cs typeface="B Zar" panose="00000400000000000000" pitchFamily="2" charset="-78"/>
            </a:rPr>
            <a:t>رشته های تکراری متن</a:t>
          </a:r>
          <a:r>
            <a:rPr lang="fa-IR" sz="1700" b="1" kern="1200" dirty="0" smtClean="0">
              <a:cs typeface="B Zar" panose="00000400000000000000" pitchFamily="2" charset="-78"/>
            </a:rPr>
            <a:t> استفاده می کند و آن ها</a:t>
          </a:r>
          <a:r>
            <a:rPr lang="ar-SA" sz="1700" b="1" kern="1200" dirty="0" smtClean="0">
              <a:cs typeface="B Zar" panose="00000400000000000000" pitchFamily="2" charset="-78"/>
            </a:rPr>
            <a:t> را با منابع جایگزین می کند</a:t>
          </a:r>
          <a:r>
            <a:rPr lang="fa-IR" sz="1700" b="1" kern="1200" dirty="0" smtClean="0">
              <a:cs typeface="B Zar" panose="00000400000000000000" pitchFamily="2" charset="-78"/>
            </a:rPr>
            <a:t>.</a:t>
          </a:r>
          <a:endParaRPr lang="en-US" sz="1700" b="1" kern="1200" dirty="0">
            <a:cs typeface="B Zar" panose="00000400000000000000" pitchFamily="2" charset="-78"/>
          </a:endParaRPr>
        </a:p>
      </dsp:txBody>
      <dsp:txXfrm>
        <a:off x="2422133" y="689397"/>
        <a:ext cx="6904205" cy="592596"/>
      </dsp:txXfrm>
    </dsp:sp>
    <dsp:sp modelId="{60B3B82C-FE56-4502-9723-791BF0AB63F0}">
      <dsp:nvSpPr>
        <dsp:cNvPr id="0" name=""/>
        <dsp:cNvSpPr/>
      </dsp:nvSpPr>
      <dsp:spPr>
        <a:xfrm>
          <a:off x="6904205" y="180884"/>
          <a:ext cx="2425801" cy="59259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کدگذاری دیکشنری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6933138" y="209817"/>
        <a:ext cx="2367935" cy="563663"/>
      </dsp:txXfrm>
    </dsp:sp>
    <dsp:sp modelId="{D991F8D6-330B-404B-B1AB-B501E387710E}">
      <dsp:nvSpPr>
        <dsp:cNvPr id="0" name=""/>
        <dsp:cNvSpPr/>
      </dsp:nvSpPr>
      <dsp:spPr>
        <a:xfrm>
          <a:off x="0" y="792611"/>
          <a:ext cx="9330007" cy="1185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b="1" kern="1200" dirty="0">
            <a:cs typeface="B Zar" panose="00000400000000000000" pitchFamily="2" charset="-78"/>
          </a:endParaRPr>
        </a:p>
      </dsp:txBody>
      <dsp:txXfrm>
        <a:off x="0" y="792611"/>
        <a:ext cx="9330007" cy="1185371"/>
      </dsp:txXfrm>
    </dsp:sp>
    <dsp:sp modelId="{7395F292-3AF6-4C45-9018-BC0EC3049E7E}">
      <dsp:nvSpPr>
        <dsp:cNvPr id="0" name=""/>
        <dsp:cNvSpPr/>
      </dsp:nvSpPr>
      <dsp:spPr>
        <a:xfrm>
          <a:off x="9" y="2342558"/>
          <a:ext cx="9329997" cy="592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b" anchorCtr="0">
          <a:noAutofit/>
        </a:bodyPr>
        <a:lstStyle/>
        <a:p>
          <a:pPr lvl="0" algn="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700" b="1" kern="1200" dirty="0" smtClean="0">
              <a:cs typeface="B Zar" panose="00000400000000000000" pitchFamily="2" charset="-78"/>
            </a:rPr>
            <a:t>ی</a:t>
          </a:r>
          <a:r>
            <a:rPr lang="ar-SA" sz="1700" b="1" kern="1200" dirty="0" smtClean="0">
              <a:cs typeface="B Zar" panose="00000400000000000000" pitchFamily="2" charset="-78"/>
            </a:rPr>
            <a:t>ک کدگذاری متنی است که به طور گسترده  برای متنی که کاراکترها و نمادهای</a:t>
          </a:r>
          <a:r>
            <a:rPr lang="fa-IR" sz="1700" b="1" kern="1200" dirty="0" smtClean="0">
              <a:cs typeface="B Zar" panose="00000400000000000000" pitchFamily="2" charset="-78"/>
            </a:rPr>
            <a:t>ی</a:t>
          </a:r>
          <a:r>
            <a:rPr lang="ar-SA" sz="1700" b="1" kern="1200" dirty="0" smtClean="0">
              <a:cs typeface="B Zar" panose="00000400000000000000" pitchFamily="2" charset="-78"/>
            </a:rPr>
            <a:t> </a:t>
          </a:r>
          <a:r>
            <a:rPr lang="fa-IR" sz="1700" b="1" kern="1200" dirty="0" smtClean="0">
              <a:cs typeface="B Zar" panose="00000400000000000000" pitchFamily="2" charset="-78"/>
            </a:rPr>
            <a:t>با</a:t>
          </a:r>
          <a:r>
            <a:rPr lang="ar-SA" sz="1700" b="1" kern="1200" dirty="0" smtClean="0">
              <a:cs typeface="B Zar" panose="00000400000000000000" pitchFamily="2" charset="-78"/>
            </a:rPr>
            <a:t> تنوع</a:t>
          </a:r>
          <a:r>
            <a:rPr lang="fa-IR" sz="1700" b="1" kern="1200" dirty="0" smtClean="0">
              <a:cs typeface="B Zar" panose="00000400000000000000" pitchFamily="2" charset="-78"/>
            </a:rPr>
            <a:t> زیاد</a:t>
          </a:r>
          <a:r>
            <a:rPr lang="ar-SA" sz="1700" b="1" kern="1200" dirty="0" smtClean="0">
              <a:cs typeface="B Zar" panose="00000400000000000000" pitchFamily="2" charset="-78"/>
            </a:rPr>
            <a:t> ندارد، استفاده می شود</a:t>
          </a:r>
          <a:r>
            <a:rPr lang="fa-IR" sz="1700" b="1" kern="1200" dirty="0" smtClean="0">
              <a:cs typeface="B Zar" panose="00000400000000000000" pitchFamily="2" charset="-78"/>
            </a:rPr>
            <a:t>.</a:t>
          </a:r>
          <a:r>
            <a:rPr lang="ar-SA" sz="1700" b="1" kern="1200" dirty="0" smtClean="0">
              <a:cs typeface="B Zar" panose="00000400000000000000" pitchFamily="2" charset="-78"/>
            </a:rPr>
            <a:t> </a:t>
          </a:r>
          <a:endParaRPr lang="en-US" sz="1700" b="1" kern="1200" dirty="0">
            <a:cs typeface="B Zar" panose="00000400000000000000" pitchFamily="2" charset="-78"/>
          </a:endParaRPr>
        </a:p>
      </dsp:txBody>
      <dsp:txXfrm>
        <a:off x="9" y="2342558"/>
        <a:ext cx="9329997" cy="592596"/>
      </dsp:txXfrm>
    </dsp:sp>
    <dsp:sp modelId="{DC7C1D05-0E02-48A0-81E9-10D7E95B7A9F}">
      <dsp:nvSpPr>
        <dsp:cNvPr id="0" name=""/>
        <dsp:cNvSpPr/>
      </dsp:nvSpPr>
      <dsp:spPr>
        <a:xfrm>
          <a:off x="6892583" y="1891817"/>
          <a:ext cx="2425801" cy="59259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فشرده سازی </a:t>
          </a:r>
          <a:r>
            <a:rPr lang="en-US" sz="2000" b="1" kern="1200" dirty="0" smtClean="0">
              <a:cs typeface="B Zar" panose="00000400000000000000" pitchFamily="2" charset="-78"/>
            </a:rPr>
            <a:t>ASCII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6921516" y="1920750"/>
        <a:ext cx="2367935" cy="563663"/>
      </dsp:txXfrm>
    </dsp:sp>
    <dsp:sp modelId="{E794F0BE-0944-4D06-BE54-74CD2A9EE1B8}">
      <dsp:nvSpPr>
        <dsp:cNvPr id="0" name=""/>
        <dsp:cNvSpPr/>
      </dsp:nvSpPr>
      <dsp:spPr>
        <a:xfrm>
          <a:off x="0" y="2401318"/>
          <a:ext cx="9330007" cy="856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b="1" kern="1200" dirty="0">
            <a:cs typeface="B Zar" panose="00000400000000000000" pitchFamily="2" charset="-78"/>
          </a:endParaRPr>
        </a:p>
      </dsp:txBody>
      <dsp:txXfrm>
        <a:off x="0" y="2401318"/>
        <a:ext cx="9330007" cy="856525"/>
      </dsp:txXfrm>
    </dsp:sp>
    <dsp:sp modelId="{AC2179FA-DEE7-4C82-B79B-DD32A619B412}">
      <dsp:nvSpPr>
        <dsp:cNvPr id="0" name=""/>
        <dsp:cNvSpPr/>
      </dsp:nvSpPr>
      <dsp:spPr>
        <a:xfrm>
          <a:off x="2399970" y="4072483"/>
          <a:ext cx="6904205" cy="592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b" anchorCtr="0">
          <a:noAutofit/>
        </a:bodyPr>
        <a:lstStyle/>
        <a:p>
          <a:pPr lvl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Zar" panose="00000400000000000000" pitchFamily="2" charset="-78"/>
            </a:rPr>
            <a:t>کدگذاری هافمن یک رمزگذار آنتروپی است، به این معنی که داده ها را بر اساس </a:t>
          </a:r>
          <a:r>
            <a:rPr lang="fa-IR" sz="1800" b="1" kern="1200" dirty="0" smtClean="0">
              <a:cs typeface="B Zar" panose="00000400000000000000" pitchFamily="2" charset="-78"/>
            </a:rPr>
            <a:t>تکرار</a:t>
          </a:r>
          <a:r>
            <a:rPr lang="ar-SA" sz="1800" b="1" kern="1200" dirty="0" smtClean="0">
              <a:cs typeface="B Zar" panose="00000400000000000000" pitchFamily="2" charset="-78"/>
            </a:rPr>
            <a:t> نماد، فشرده می کند</a:t>
          </a:r>
          <a:r>
            <a:rPr lang="fa-IR" sz="1800" b="1" kern="1200" dirty="0" smtClean="0">
              <a:cs typeface="B Zar" panose="00000400000000000000" pitchFamily="2" charset="-78"/>
            </a:rPr>
            <a:t> و یک درخت دودویی می سازد.</a:t>
          </a:r>
          <a:endParaRPr lang="en-US" sz="1800" b="1" kern="1200" dirty="0">
            <a:cs typeface="B Zar" panose="00000400000000000000" pitchFamily="2" charset="-78"/>
          </a:endParaRPr>
        </a:p>
      </dsp:txBody>
      <dsp:txXfrm>
        <a:off x="2399970" y="4072483"/>
        <a:ext cx="6904205" cy="592596"/>
      </dsp:txXfrm>
    </dsp:sp>
    <dsp:sp modelId="{286B72D7-E68E-4140-9465-5279C94DD801}">
      <dsp:nvSpPr>
        <dsp:cNvPr id="0" name=""/>
        <dsp:cNvSpPr/>
      </dsp:nvSpPr>
      <dsp:spPr>
        <a:xfrm>
          <a:off x="6904205" y="3299790"/>
          <a:ext cx="2425801" cy="59259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کدگذاری هافمن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6933138" y="3328723"/>
        <a:ext cx="2367935" cy="563663"/>
      </dsp:txXfrm>
    </dsp:sp>
    <dsp:sp modelId="{5AC5F8EA-03A2-43EE-B724-76A05723D88B}">
      <dsp:nvSpPr>
        <dsp:cNvPr id="0" name=""/>
        <dsp:cNvSpPr/>
      </dsp:nvSpPr>
      <dsp:spPr>
        <a:xfrm>
          <a:off x="0" y="3878994"/>
          <a:ext cx="9330007" cy="1185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3825" tIns="123825" rIns="123825" bIns="123825" numCol="1" spcCol="1270" anchor="t" anchorCtr="0">
          <a:noAutofit/>
        </a:bodyPr>
        <a:lstStyle/>
        <a:p>
          <a:pPr marL="285750" lvl="1" indent="-285750" algn="r" defTabSz="22669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5100" b="1" kern="1200" dirty="0">
            <a:cs typeface="B Zar" panose="00000400000000000000" pitchFamily="2" charset="-78"/>
          </a:endParaRPr>
        </a:p>
      </dsp:txBody>
      <dsp:txXfrm>
        <a:off x="0" y="3878994"/>
        <a:ext cx="9330007" cy="11853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A839E8-B4C8-4424-829B-C19F90EA45BD}">
      <dsp:nvSpPr>
        <dsp:cNvPr id="0" name=""/>
        <dsp:cNvSpPr/>
      </dsp:nvSpPr>
      <dsp:spPr>
        <a:xfrm>
          <a:off x="0" y="41012"/>
          <a:ext cx="9330007" cy="675130"/>
        </a:xfrm>
        <a:prstGeom prst="roundRect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روش تحقیق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32957" y="73969"/>
        <a:ext cx="9264093" cy="609216"/>
      </dsp:txXfrm>
    </dsp:sp>
    <dsp:sp modelId="{80AF6DB1-FF1B-40CA-9BC3-0667CFBC752A}">
      <dsp:nvSpPr>
        <dsp:cNvPr id="0" name=""/>
        <dsp:cNvSpPr/>
      </dsp:nvSpPr>
      <dsp:spPr>
        <a:xfrm>
          <a:off x="0" y="741891"/>
          <a:ext cx="9330007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6228" tIns="20320" rIns="113792" bIns="20320" numCol="1" spcCol="1270" anchor="t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a-IR" sz="1600" b="1" kern="1200" dirty="0" smtClean="0">
              <a:cs typeface="B Zar" panose="00000400000000000000" pitchFamily="2" charset="-78"/>
            </a:rPr>
            <a:t>این پروژه از روش تحقیق تجربی استفاده می کند، زیرا آزمایش بخش مهمی از پروژه است.</a:t>
          </a:r>
          <a:endParaRPr lang="en-US" sz="1600" b="1" kern="1200" dirty="0">
            <a:cs typeface="B Zar" panose="00000400000000000000" pitchFamily="2" charset="-78"/>
          </a:endParaRPr>
        </a:p>
      </dsp:txBody>
      <dsp:txXfrm>
        <a:off x="0" y="741891"/>
        <a:ext cx="9330007" cy="546480"/>
      </dsp:txXfrm>
    </dsp:sp>
    <dsp:sp modelId="{A249CE4D-AD99-44F4-A99B-D8ADEC7E275C}">
      <dsp:nvSpPr>
        <dsp:cNvPr id="0" name=""/>
        <dsp:cNvSpPr/>
      </dsp:nvSpPr>
      <dsp:spPr>
        <a:xfrm>
          <a:off x="0" y="1301209"/>
          <a:ext cx="9330007" cy="685233"/>
        </a:xfrm>
        <a:prstGeom prst="roundRect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استراتژی تحقیق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33450" y="1334659"/>
        <a:ext cx="9263107" cy="618333"/>
      </dsp:txXfrm>
    </dsp:sp>
    <dsp:sp modelId="{1EEA9048-751B-47A8-97C2-60D3F2614E1B}">
      <dsp:nvSpPr>
        <dsp:cNvPr id="0" name=""/>
        <dsp:cNvSpPr/>
      </dsp:nvSpPr>
      <dsp:spPr>
        <a:xfrm>
          <a:off x="0" y="1987093"/>
          <a:ext cx="9330007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6228" tIns="20320" rIns="113792" bIns="20320" numCol="1" spcCol="1270" anchor="t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a-IR" sz="1600" b="1" kern="1200" dirty="0" smtClean="0">
              <a:cs typeface="B Zar" panose="00000400000000000000" pitchFamily="2" charset="-78"/>
            </a:rPr>
            <a:t>به همان دلیل استفاده از روش تجربی، استراتژی تحقیق نیز  استراتژی تجربی است.</a:t>
          </a:r>
          <a:endParaRPr lang="en-US" sz="1600" b="1" kern="1200" dirty="0">
            <a:cs typeface="B Zar" panose="00000400000000000000" pitchFamily="2" charset="-78"/>
          </a:endParaRPr>
        </a:p>
      </dsp:txBody>
      <dsp:txXfrm>
        <a:off x="0" y="1987093"/>
        <a:ext cx="9330007" cy="546480"/>
      </dsp:txXfrm>
    </dsp:sp>
    <dsp:sp modelId="{0C05A5B7-8E54-4D0D-B38D-350AD3E6B69C}">
      <dsp:nvSpPr>
        <dsp:cNvPr id="0" name=""/>
        <dsp:cNvSpPr/>
      </dsp:nvSpPr>
      <dsp:spPr>
        <a:xfrm>
          <a:off x="0" y="2521967"/>
          <a:ext cx="9330007" cy="685119"/>
        </a:xfrm>
        <a:prstGeom prst="roundRect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جمع آوری داده ها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33445" y="2555412"/>
        <a:ext cx="9263117" cy="618229"/>
      </dsp:txXfrm>
    </dsp:sp>
    <dsp:sp modelId="{C5353293-546E-4211-9DD1-9CB80D91DBE0}">
      <dsp:nvSpPr>
        <dsp:cNvPr id="0" name=""/>
        <dsp:cNvSpPr/>
      </dsp:nvSpPr>
      <dsp:spPr>
        <a:xfrm>
          <a:off x="0" y="2974544"/>
          <a:ext cx="9330007" cy="6489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6228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US" sz="1800" b="1" kern="1200" dirty="0"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a-IR" sz="1600" b="1" kern="1200" dirty="0" smtClean="0">
              <a:cs typeface="B Zar" panose="00000400000000000000" pitchFamily="2" charset="-78"/>
            </a:rPr>
            <a:t>این پروژه از آزمایشات برای جمع آوری داده ها استفاده می کند.</a:t>
          </a:r>
          <a:endParaRPr lang="en-US" sz="1600" b="1" kern="1200" dirty="0">
            <a:cs typeface="B Zar" panose="00000400000000000000" pitchFamily="2" charset="-78"/>
          </a:endParaRPr>
        </a:p>
      </dsp:txBody>
      <dsp:txXfrm>
        <a:off x="0" y="2974544"/>
        <a:ext cx="9330007" cy="648945"/>
      </dsp:txXfrm>
    </dsp:sp>
    <dsp:sp modelId="{CAE59BD2-1341-4827-BE71-D4CF44F088AE}">
      <dsp:nvSpPr>
        <dsp:cNvPr id="0" name=""/>
        <dsp:cNvSpPr/>
      </dsp:nvSpPr>
      <dsp:spPr>
        <a:xfrm>
          <a:off x="0" y="3828400"/>
          <a:ext cx="9330007" cy="648473"/>
        </a:xfrm>
        <a:prstGeom prst="roundRect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200" b="1" kern="1200" dirty="0" smtClean="0">
              <a:cs typeface="B Zar" panose="00000400000000000000" pitchFamily="2" charset="-78"/>
            </a:rPr>
            <a:t>تجزیه و تحلیل داده ها</a:t>
          </a:r>
          <a:endParaRPr lang="en-US" sz="2200" b="1" kern="1200" dirty="0">
            <a:cs typeface="B Zar" panose="00000400000000000000" pitchFamily="2" charset="-78"/>
          </a:endParaRPr>
        </a:p>
      </dsp:txBody>
      <dsp:txXfrm>
        <a:off x="31656" y="3860056"/>
        <a:ext cx="9266695" cy="585161"/>
      </dsp:txXfrm>
    </dsp:sp>
    <dsp:sp modelId="{1F4E23AC-F923-4042-9E37-EE5962808DAB}">
      <dsp:nvSpPr>
        <dsp:cNvPr id="0" name=""/>
        <dsp:cNvSpPr/>
      </dsp:nvSpPr>
      <dsp:spPr>
        <a:xfrm>
          <a:off x="0" y="4502622"/>
          <a:ext cx="9330007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6228" tIns="20320" rIns="113792" bIns="20320" numCol="1" spcCol="1270" anchor="t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a-IR" sz="1600" b="1" kern="1200" dirty="0" smtClean="0">
              <a:cs typeface="B Zar" panose="00000400000000000000" pitchFamily="2" charset="-78"/>
            </a:rPr>
            <a:t>در این پروژه برای تجزیه و تحلیل داده ها از روش آمار استفاده شده است.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0" y="4502622"/>
        <a:ext cx="9330007" cy="5464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7C8B61-AAAB-4076-9A2F-0FAB0FF4688D}">
      <dsp:nvSpPr>
        <dsp:cNvPr id="0" name=""/>
        <dsp:cNvSpPr/>
      </dsp:nvSpPr>
      <dsp:spPr>
        <a:xfrm>
          <a:off x="6624482" y="1283144"/>
          <a:ext cx="2702808" cy="707579"/>
        </a:xfrm>
        <a:prstGeom prst="rect">
          <a:avLst/>
        </a:prstGeom>
        <a:solidFill>
          <a:schemeClr val="tx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solidFill>
                <a:schemeClr val="bg1"/>
              </a:solidFill>
              <a:cs typeface="B Zar" panose="00000400000000000000" pitchFamily="2" charset="-78"/>
            </a:rPr>
            <a:t>الزامات عملکردی </a:t>
          </a:r>
          <a:r>
            <a:rPr lang="en-US" sz="2000" b="1" kern="1200" dirty="0" smtClean="0">
              <a:solidFill>
                <a:schemeClr val="bg1"/>
              </a:solidFill>
              <a:cs typeface="B Zar" panose="00000400000000000000" pitchFamily="2" charset="-78"/>
            </a:rPr>
            <a:t>TCS</a:t>
          </a:r>
          <a:endParaRPr lang="en-US" sz="2000" b="1" kern="1200" dirty="0">
            <a:solidFill>
              <a:schemeClr val="bg1"/>
            </a:solidFill>
            <a:cs typeface="B Zar" panose="00000400000000000000" pitchFamily="2" charset="-78"/>
          </a:endParaRPr>
        </a:p>
      </dsp:txBody>
      <dsp:txXfrm>
        <a:off x="6624482" y="1283144"/>
        <a:ext cx="2702808" cy="707579"/>
      </dsp:txXfrm>
    </dsp:sp>
    <dsp:sp modelId="{B65A08CD-AF96-4459-A08E-EB6FA720914D}">
      <dsp:nvSpPr>
        <dsp:cNvPr id="0" name=""/>
        <dsp:cNvSpPr/>
      </dsp:nvSpPr>
      <dsp:spPr>
        <a:xfrm rot="10800000">
          <a:off x="6183038" y="993434"/>
          <a:ext cx="441444" cy="1287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DA074D-5AB2-4944-B198-EAFF77AAE51B}">
      <dsp:nvSpPr>
        <dsp:cNvPr id="0" name=""/>
        <dsp:cNvSpPr/>
      </dsp:nvSpPr>
      <dsp:spPr>
        <a:xfrm>
          <a:off x="2819" y="993434"/>
          <a:ext cx="6003640" cy="1287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در طول فشرده سازی هیچ داده ای از بین نمی رود.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می تواند متن را با رمزگذاری های معمول و غیرمعمول فشرده کند. 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ماژول های </a:t>
          </a: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به راحتی متصل می شوند.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</dsp:txBody>
      <dsp:txXfrm>
        <a:off x="2819" y="993434"/>
        <a:ext cx="6003640" cy="1287000"/>
      </dsp:txXfrm>
    </dsp:sp>
    <dsp:sp modelId="{840F896B-F38D-41F4-9CC0-559DEC168C32}">
      <dsp:nvSpPr>
        <dsp:cNvPr id="0" name=""/>
        <dsp:cNvSpPr/>
      </dsp:nvSpPr>
      <dsp:spPr>
        <a:xfrm>
          <a:off x="6658546" y="2836499"/>
          <a:ext cx="2668743" cy="642869"/>
        </a:xfrm>
        <a:prstGeom prst="rect">
          <a:avLst/>
        </a:prstGeom>
        <a:solidFill>
          <a:schemeClr val="tx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solidFill>
                <a:schemeClr val="bg1"/>
              </a:solidFill>
              <a:cs typeface="B Zar" panose="00000400000000000000" pitchFamily="2" charset="-78"/>
            </a:rPr>
            <a:t>الزامات غیرعملکردی </a:t>
          </a:r>
          <a:r>
            <a:rPr lang="en-US" sz="2000" b="1" kern="1200" dirty="0" smtClean="0">
              <a:solidFill>
                <a:schemeClr val="bg1"/>
              </a:solidFill>
              <a:cs typeface="B Zar" panose="00000400000000000000" pitchFamily="2" charset="-78"/>
            </a:rPr>
            <a:t>TCS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6658546" y="2836499"/>
        <a:ext cx="2668743" cy="642869"/>
      </dsp:txXfrm>
    </dsp:sp>
    <dsp:sp modelId="{046238ED-53DD-4882-A0A3-E9DE3BB3F5E3}">
      <dsp:nvSpPr>
        <dsp:cNvPr id="0" name=""/>
        <dsp:cNvSpPr/>
      </dsp:nvSpPr>
      <dsp:spPr>
        <a:xfrm rot="10800000">
          <a:off x="6214824" y="2514434"/>
          <a:ext cx="443722" cy="1287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16A659-759E-425B-8A95-CBC440ACED00}">
      <dsp:nvSpPr>
        <dsp:cNvPr id="0" name=""/>
        <dsp:cNvSpPr/>
      </dsp:nvSpPr>
      <dsp:spPr>
        <a:xfrm>
          <a:off x="2716" y="2514434"/>
          <a:ext cx="6034619" cy="1287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می تواند فایل های بالای 20 مگابایت را فشرده کند.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می تواند فایلها را حداقل به نصف اندازه اصلی خود فشرده کند. 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تمام کدهای شخص ثالثی که در </a:t>
          </a: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استفاده می شود باید منبع باز باشد.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</dsp:txBody>
      <dsp:txXfrm>
        <a:off x="2716" y="2514434"/>
        <a:ext cx="6034619" cy="1287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g>
</file>

<file path=ppt/media/image11.png>
</file>

<file path=ppt/media/image12.png>
</file>

<file path=ppt/media/image2.png>
</file>

<file path=ppt/media/image3.jpg>
</file>

<file path=ppt/media/image4.jpeg>
</file>

<file path=ppt/media/image5.png>
</file>

<file path=ppt/media/image6.jpg>
</file>

<file path=ppt/media/image7.png>
</file>

<file path=ppt/media/image8.png>
</file>

<file path=ppt/media/image9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9/29/2021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C2E5755-BE71-42AB-90F6-2F0E564E55A6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920DED0-842D-4236-8DE2-847A33CFA49E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274AE70-3B2E-4296-B975-61046C051972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0655046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9610578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9610578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4758159-BAD0-408E-BBE1-96B668F1C589}" type="datetime1">
              <a:rPr lang="en-US" smtClean="0"/>
              <a:t>9/29/2021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354" y="258208"/>
            <a:ext cx="1025602" cy="1128505"/>
          </a:xfrm>
          <a:prstGeom prst="rect">
            <a:avLst/>
          </a:prstGeom>
        </p:spPr>
      </p:pic>
      <p:sp>
        <p:nvSpPr>
          <p:cNvPr id="10" name="Rounded Rectangle 9"/>
          <p:cNvSpPr/>
          <p:nvPr userDrawn="1"/>
        </p:nvSpPr>
        <p:spPr>
          <a:xfrm>
            <a:off x="11016354" y="1603717"/>
            <a:ext cx="1025602" cy="4328815"/>
          </a:xfrm>
          <a:prstGeom prst="roundRect">
            <a:avLst/>
          </a:prstGeom>
          <a:gradFill flip="none" rotWithShape="1">
            <a:gsLst>
              <a:gs pos="0">
                <a:srgbClr val="B6B6B6"/>
              </a:gs>
              <a:gs pos="55000">
                <a:schemeClr val="bg1">
                  <a:lumMod val="95000"/>
                </a:schemeClr>
              </a:gs>
              <a:gs pos="83000">
                <a:schemeClr val="bg1">
                  <a:lumMod val="65000"/>
                </a:schemeClr>
              </a:gs>
              <a:gs pos="100000">
                <a:srgbClr val="DCDFE0"/>
              </a:gs>
            </a:gsLst>
            <a:lin ang="5400000" scaled="1"/>
            <a:tileRect/>
          </a:gradFill>
          <a:ln>
            <a:solidFill>
              <a:srgbClr val="DCDFE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cs typeface="B Zar" panose="00000400000000000000" pitchFamily="2" charset="-78"/>
            </a:endParaRP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9277903" y="3372472"/>
            <a:ext cx="4374538" cy="745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a-IR" sz="2200" b="1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ارائه سمینار تحقیق و تتبع نظری</a:t>
            </a:r>
            <a:endParaRPr lang="en-US" sz="2200" b="1" dirty="0" smtClean="0">
              <a:solidFill>
                <a:schemeClr val="tx1">
                  <a:lumMod val="75000"/>
                  <a:lumOff val="25000"/>
                </a:schemeClr>
              </a:solidFill>
              <a:cs typeface="B Zar" panose="00000400000000000000" pitchFamily="2" charset="-78"/>
            </a:endParaRPr>
          </a:p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12" Type="http://schemas.openxmlformats.org/officeDocument/2006/relationships/image" Target="../media/image5.png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6" Type="http://schemas.openxmlformats.org/officeDocument/2006/relationships/diagramLayout" Target="../diagrams/layout2.xml"/><Relationship Id="rId11" Type="http://schemas.openxmlformats.org/officeDocument/2006/relationships/image" Target="../media/image8.png"/><Relationship Id="rId5" Type="http://schemas.openxmlformats.org/officeDocument/2006/relationships/diagramData" Target="../diagrams/data2.xml"/><Relationship Id="rId10" Type="http://schemas.openxmlformats.org/officeDocument/2006/relationships/image" Target="../media/image7.png"/><Relationship Id="rId4" Type="http://schemas.openxmlformats.org/officeDocument/2006/relationships/image" Target="../media/image4.jpeg"/><Relationship Id="rId9" Type="http://schemas.microsoft.com/office/2007/relationships/diagramDrawing" Target="../diagrams/drawin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microsoft.com/office/2007/relationships/diagramDrawing" Target="../diagrams/drawing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microsoft.com/office/2007/relationships/diagramDrawing" Target="../diagrams/drawing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10.jpg"/><Relationship Id="rId5" Type="http://schemas.openxmlformats.org/officeDocument/2006/relationships/image" Target="../media/image9.png"/><Relationship Id="rId4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png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image" Target="../media/image5.png"/><Relationship Id="rId5" Type="http://schemas.openxmlformats.org/officeDocument/2006/relationships/image" Target="../media/image6.jp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499" y="2161905"/>
            <a:ext cx="9610578" cy="1371600"/>
          </a:xfrm>
        </p:spPr>
        <p:txBody>
          <a:bodyPr>
            <a:noAutofit/>
          </a:bodyPr>
          <a:lstStyle/>
          <a:p>
            <a:pPr algn="ctr"/>
            <a:r>
              <a:rPr lang="fa-IR" sz="13000" dirty="0" smtClean="0">
                <a:latin typeface="IranNastaliq" panose="02020505000000020003" pitchFamily="18" charset="0"/>
                <a:cs typeface="IranNastaliq" panose="02020505000000020003" pitchFamily="18" charset="0"/>
              </a:rPr>
              <a:t>بسم اللّه الرحمن الرحیم</a:t>
            </a:r>
            <a:endParaRPr lang="en-US" sz="13000" dirty="0">
              <a:latin typeface="IranNastaliq" panose="02020505000000020003" pitchFamily="18" charset="0"/>
              <a:cs typeface="IranNastaliq" panose="02020505000000020003" pitchFamily="18" charset="0"/>
            </a:endParaRPr>
          </a:p>
        </p:txBody>
      </p:sp>
      <p:pic>
        <p:nvPicPr>
          <p:cNvPr id="4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7263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8964" y="60348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4504"/>
    </mc:Choice>
    <mc:Fallback>
      <p:transition spd="slow" advTm="45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60" objId="4"/>
        <p14:stopEvt time="4087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286539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تعریف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2288022564"/>
              </p:ext>
            </p:extLst>
          </p:nvPr>
        </p:nvGraphicFramePr>
        <p:xfrm>
          <a:off x="914400" y="1287495"/>
          <a:ext cx="9330007" cy="5064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grpSp>
        <p:nvGrpSpPr>
          <p:cNvPr id="11" name="Group 10"/>
          <p:cNvGrpSpPr/>
          <p:nvPr/>
        </p:nvGrpSpPr>
        <p:grpSpPr>
          <a:xfrm>
            <a:off x="4984113" y="1366227"/>
            <a:ext cx="2807594" cy="735220"/>
            <a:chOff x="1648481" y="966976"/>
            <a:chExt cx="2807594" cy="735220"/>
          </a:xfrm>
        </p:grpSpPr>
        <p:sp>
          <p:nvSpPr>
            <p:cNvPr id="6" name="Oval 5"/>
            <p:cNvSpPr/>
            <p:nvPr/>
          </p:nvSpPr>
          <p:spPr>
            <a:xfrm>
              <a:off x="1648493" y="982004"/>
              <a:ext cx="734096" cy="70087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rgbClr val="00B05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/>
            <p:cNvSpPr/>
            <p:nvPr/>
          </p:nvSpPr>
          <p:spPr>
            <a:xfrm>
              <a:off x="2251657" y="966976"/>
              <a:ext cx="734096" cy="70087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rgbClr val="00B05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Oval 7"/>
            <p:cNvSpPr/>
            <p:nvPr/>
          </p:nvSpPr>
          <p:spPr>
            <a:xfrm>
              <a:off x="2867697" y="977708"/>
              <a:ext cx="734096" cy="70087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rgbClr val="00B05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Oval 8"/>
            <p:cNvSpPr/>
            <p:nvPr/>
          </p:nvSpPr>
          <p:spPr>
            <a:xfrm>
              <a:off x="3522379" y="1001318"/>
              <a:ext cx="734096" cy="70087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rgbClr val="00B050"/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1648481" y="1149427"/>
              <a:ext cx="28075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b="1" dirty="0" smtClean="0"/>
                <a:t>LZ77    LZ78    LZW   </a:t>
              </a:r>
              <a:r>
                <a:rPr lang="en-US" sz="1400" b="1" dirty="0" smtClean="0"/>
                <a:t>Re-pair</a:t>
              </a:r>
              <a:endParaRPr lang="en-US" sz="1400" b="1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683874" y="3003981"/>
            <a:ext cx="1618445" cy="756648"/>
            <a:chOff x="2618705" y="544118"/>
            <a:chExt cx="1618445" cy="756648"/>
          </a:xfrm>
        </p:grpSpPr>
        <p:sp>
          <p:nvSpPr>
            <p:cNvPr id="12" name="Oval 11"/>
            <p:cNvSpPr/>
            <p:nvPr/>
          </p:nvSpPr>
          <p:spPr>
            <a:xfrm>
              <a:off x="2618705" y="544118"/>
              <a:ext cx="1541171" cy="756648"/>
            </a:xfrm>
            <a:prstGeom prst="ellipse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983608" y="666272"/>
              <a:ext cx="125354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b="1" dirty="0" err="1" smtClean="0"/>
                <a:t>Shoco</a:t>
              </a:r>
              <a:endParaRPr lang="en-US" b="1" dirty="0"/>
            </a:p>
          </p:txBody>
        </p:sp>
      </p:grpSp>
      <p:pic>
        <p:nvPicPr>
          <p:cNvPr id="16" name="Picture 15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9764" y="4436579"/>
            <a:ext cx="3000328" cy="1971334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944"/>
          <a:stretch/>
        </p:blipFill>
        <p:spPr>
          <a:xfrm>
            <a:off x="554049" y="1419148"/>
            <a:ext cx="3651661" cy="1643518"/>
          </a:xfrm>
          <a:prstGeom prst="rect">
            <a:avLst/>
          </a:prstGeom>
        </p:spPr>
      </p:pic>
      <p:pic>
        <p:nvPicPr>
          <p:cNvPr id="14" name="Voice 01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8800" end="24787.3469"/>
                </p14:media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158787" y="604706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356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928"/>
    </mc:Choice>
    <mc:Fallback>
      <p:transition spd="slow" advTm="819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70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14"/>
        <p14:stopEvt time="81751" objId="14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مروری برکارهای انجام شده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910626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46300" end="4803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77600" y="60734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094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7"/>
    </mc:Choice>
    <mc:Fallback>
      <p:transition spd="slow" advTm="3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7"/>
        <p14:stopEvt time="3734" objId="7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46684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روش ها و متدولوژی ها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84116555"/>
              </p:ext>
            </p:extLst>
          </p:nvPr>
        </p:nvGraphicFramePr>
        <p:xfrm>
          <a:off x="914400" y="1519315"/>
          <a:ext cx="9330007" cy="5064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7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50200" end="455860.4535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58787" y="60863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15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411"/>
    </mc:Choice>
    <mc:Fallback>
      <p:transition spd="slow" advTm="244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3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7"/>
        <p14:stopEvt time="24345" objId="7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الزامات سیستم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716597661"/>
              </p:ext>
            </p:extLst>
          </p:nvPr>
        </p:nvGraphicFramePr>
        <p:xfrm>
          <a:off x="914400" y="1640401"/>
          <a:ext cx="9330007" cy="4794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6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74700" end="392660.4535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76134" y="603482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88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66"/>
    </mc:Choice>
    <mc:Fallback>
      <p:transition spd="slow" advTm="630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0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6"/>
        <p14:stopEvt time="63049" objId="6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600" b="1" dirty="0" smtClean="0">
                <a:cs typeface="B Zar" panose="00000400000000000000" pitchFamily="2" charset="-78"/>
              </a:rPr>
              <a:t>مجموعه داده ها (</a:t>
            </a:r>
            <a:r>
              <a:rPr lang="en-US" sz="3600" b="1" dirty="0" smtClean="0">
                <a:cs typeface="B Zar" panose="00000400000000000000" pitchFamily="2" charset="-78"/>
              </a:rPr>
              <a:t>Data set</a:t>
            </a:r>
            <a:r>
              <a:rPr lang="fa-IR" sz="3600" b="1" dirty="0" smtClean="0">
                <a:cs typeface="B Zar" panose="00000400000000000000" pitchFamily="2" charset="-78"/>
              </a:rPr>
              <a:t>)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9702" y="2062649"/>
            <a:ext cx="92856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000" b="1" dirty="0">
                <a:cs typeface="B Zar" panose="00000400000000000000" pitchFamily="2" charset="-78"/>
              </a:rPr>
              <a:t>مجموعه داده های مورد استفاده در پایان نامه مورد بررسی، شامل 6 متن با ویژگی های مختلف است:</a:t>
            </a:r>
            <a:endParaRPr lang="en-US" sz="2000" b="1" dirty="0">
              <a:cs typeface="B Zar" panose="00000400000000000000" pitchFamily="2" charset="-78"/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3722" y="3189908"/>
            <a:ext cx="1752154" cy="14437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grpSp>
        <p:nvGrpSpPr>
          <p:cNvPr id="14" name="Group 13"/>
          <p:cNvGrpSpPr/>
          <p:nvPr/>
        </p:nvGrpSpPr>
        <p:grpSpPr>
          <a:xfrm>
            <a:off x="940158" y="3216653"/>
            <a:ext cx="1299777" cy="1459401"/>
            <a:chOff x="2343955" y="2328014"/>
            <a:chExt cx="1299777" cy="1459401"/>
          </a:xfrm>
        </p:grpSpPr>
        <p:pic>
          <p:nvPicPr>
            <p:cNvPr id="11" name="Picture 10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111" t="50757" r="44016" b="20335"/>
            <a:stretch/>
          </p:blipFill>
          <p:spPr>
            <a:xfrm>
              <a:off x="2343955" y="2328014"/>
              <a:ext cx="1299777" cy="1459401"/>
            </a:xfrm>
            <a:prstGeom prst="rect">
              <a:avLst/>
            </a:prstGeom>
          </p:spPr>
        </p:pic>
        <p:sp>
          <p:nvSpPr>
            <p:cNvPr id="12" name="Rectangle 11"/>
            <p:cNvSpPr/>
            <p:nvPr/>
          </p:nvSpPr>
          <p:spPr>
            <a:xfrm>
              <a:off x="2859110" y="3296992"/>
              <a:ext cx="605306" cy="15607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2987732" y="3232596"/>
              <a:ext cx="553955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 smtClean="0"/>
                <a:t>XML</a:t>
              </a:r>
              <a:endParaRPr lang="en-US" sz="1100" b="1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2316049" y="3240263"/>
            <a:ext cx="1299777" cy="1459401"/>
            <a:chOff x="2343955" y="2328014"/>
            <a:chExt cx="1299777" cy="1459401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111" t="50757" r="44016" b="20335"/>
            <a:stretch/>
          </p:blipFill>
          <p:spPr>
            <a:xfrm>
              <a:off x="2343955" y="2328014"/>
              <a:ext cx="1299777" cy="1459401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>
            <a:xfrm>
              <a:off x="2859110" y="3296992"/>
              <a:ext cx="605306" cy="15607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987732" y="3232596"/>
              <a:ext cx="553955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 smtClean="0"/>
                <a:t>XML</a:t>
              </a:r>
              <a:endParaRPr lang="en-US" sz="1100" b="1" dirty="0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3691944" y="3250994"/>
            <a:ext cx="1299777" cy="1459401"/>
            <a:chOff x="2343955" y="2328014"/>
            <a:chExt cx="1299777" cy="1459401"/>
          </a:xfrm>
        </p:grpSpPr>
        <p:pic>
          <p:nvPicPr>
            <p:cNvPr id="20" name="Picture 19"/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3111" t="50757" r="44016" b="20335"/>
            <a:stretch/>
          </p:blipFill>
          <p:spPr>
            <a:xfrm>
              <a:off x="2343955" y="2328014"/>
              <a:ext cx="1299777" cy="1459401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>
            <a:xfrm>
              <a:off x="2859110" y="3296992"/>
              <a:ext cx="605306" cy="156070"/>
            </a:xfrm>
            <a:prstGeom prst="rect">
              <a:avLst/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2987732" y="3258354"/>
              <a:ext cx="553955" cy="2616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sz="1100" b="1" dirty="0" smtClean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3" name="TextBox 22"/>
          <p:cNvSpPr txBox="1"/>
          <p:nvPr/>
        </p:nvSpPr>
        <p:spPr>
          <a:xfrm rot="20651509">
            <a:off x="8551575" y="3381102"/>
            <a:ext cx="9659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b="1" dirty="0" smtClean="0">
                <a:solidFill>
                  <a:schemeClr val="bg1"/>
                </a:solidFill>
              </a:rPr>
              <a:t>کتاب چینی</a:t>
            </a:r>
            <a:endParaRPr lang="en-US" sz="14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UTF-8</a:t>
            </a:r>
            <a:endParaRPr lang="en-US" sz="1400" b="1" dirty="0">
              <a:solidFill>
                <a:schemeClr val="bg1"/>
              </a:solidFill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13383" y="3329429"/>
            <a:ext cx="1752154" cy="14437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5" name="TextBox 24"/>
          <p:cNvSpPr txBox="1"/>
          <p:nvPr/>
        </p:nvSpPr>
        <p:spPr>
          <a:xfrm rot="20651509">
            <a:off x="7081236" y="3520623"/>
            <a:ext cx="9659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b="1" dirty="0" smtClean="0">
                <a:solidFill>
                  <a:schemeClr val="bg1"/>
                </a:solidFill>
              </a:rPr>
              <a:t>کتاب ایتالیایی</a:t>
            </a:r>
            <a:endParaRPr lang="en-US" sz="14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UTF-8</a:t>
            </a:r>
            <a:endParaRPr lang="en-US" sz="1400" b="1" dirty="0">
              <a:solidFill>
                <a:schemeClr val="bg1"/>
              </a:solidFill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6553" y="3277913"/>
            <a:ext cx="1752154" cy="1443775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7" name="TextBox 26"/>
          <p:cNvSpPr txBox="1"/>
          <p:nvPr/>
        </p:nvSpPr>
        <p:spPr>
          <a:xfrm rot="20651509">
            <a:off x="5574406" y="3507744"/>
            <a:ext cx="96591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a-IR" sz="1400" b="1" dirty="0" smtClean="0">
                <a:solidFill>
                  <a:schemeClr val="bg1"/>
                </a:solidFill>
              </a:rPr>
              <a:t>کتاب انگلیسی</a:t>
            </a:r>
          </a:p>
          <a:p>
            <a:pPr algn="ctr"/>
            <a:r>
              <a:rPr lang="en-US" sz="1400" b="1" dirty="0" smtClean="0">
                <a:solidFill>
                  <a:schemeClr val="bg1"/>
                </a:solidFill>
              </a:rPr>
              <a:t>UTF-8</a:t>
            </a:r>
            <a:endParaRPr lang="en-US" sz="1400" b="1" dirty="0">
              <a:solidFill>
                <a:schemeClr val="bg1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262132" y="3446303"/>
            <a:ext cx="82193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UTF-8</a:t>
            </a:r>
            <a:endParaRPr lang="en-US" sz="1400" b="1" dirty="0"/>
          </a:p>
        </p:txBody>
      </p:sp>
      <p:sp>
        <p:nvSpPr>
          <p:cNvPr id="29" name="TextBox 28"/>
          <p:cNvSpPr txBox="1"/>
          <p:nvPr/>
        </p:nvSpPr>
        <p:spPr>
          <a:xfrm>
            <a:off x="2586509" y="3469913"/>
            <a:ext cx="82193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CPO37</a:t>
            </a:r>
            <a:endParaRPr lang="en-US" sz="1400" b="1" dirty="0"/>
          </a:p>
        </p:txBody>
      </p:sp>
      <p:sp>
        <p:nvSpPr>
          <p:cNvPr id="30" name="TextBox 29"/>
          <p:cNvSpPr txBox="1"/>
          <p:nvPr/>
        </p:nvSpPr>
        <p:spPr>
          <a:xfrm>
            <a:off x="4003188" y="3469913"/>
            <a:ext cx="821936" cy="30777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ASCII</a:t>
            </a:r>
            <a:endParaRPr lang="en-US" sz="1400" b="1" dirty="0"/>
          </a:p>
        </p:txBody>
      </p:sp>
      <p:sp>
        <p:nvSpPr>
          <p:cNvPr id="31" name="TextBox 30"/>
          <p:cNvSpPr txBox="1"/>
          <p:nvPr/>
        </p:nvSpPr>
        <p:spPr>
          <a:xfrm>
            <a:off x="1208468" y="4757802"/>
            <a:ext cx="82193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21.6 MB</a:t>
            </a:r>
            <a:endParaRPr lang="en-US" sz="1200" b="1" dirty="0"/>
          </a:p>
        </p:txBody>
      </p:sp>
      <p:sp>
        <p:nvSpPr>
          <p:cNvPr id="32" name="TextBox 31"/>
          <p:cNvSpPr txBox="1"/>
          <p:nvPr/>
        </p:nvSpPr>
        <p:spPr>
          <a:xfrm>
            <a:off x="2545727" y="4755655"/>
            <a:ext cx="82193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18.1 MB</a:t>
            </a:r>
            <a:endParaRPr lang="en-US" sz="1200" b="1" dirty="0"/>
          </a:p>
        </p:txBody>
      </p:sp>
      <p:sp>
        <p:nvSpPr>
          <p:cNvPr id="33" name="TextBox 32"/>
          <p:cNvSpPr txBox="1"/>
          <p:nvPr/>
        </p:nvSpPr>
        <p:spPr>
          <a:xfrm>
            <a:off x="3910884" y="4755654"/>
            <a:ext cx="82193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64 KB</a:t>
            </a:r>
            <a:endParaRPr lang="en-US" sz="1200" b="1" dirty="0"/>
          </a:p>
        </p:txBody>
      </p:sp>
      <p:sp>
        <p:nvSpPr>
          <p:cNvPr id="34" name="TextBox 33"/>
          <p:cNvSpPr txBox="1"/>
          <p:nvPr/>
        </p:nvSpPr>
        <p:spPr>
          <a:xfrm>
            <a:off x="5801932" y="4766388"/>
            <a:ext cx="82193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680 KB</a:t>
            </a:r>
            <a:endParaRPr lang="en-US" sz="1200" b="1" dirty="0"/>
          </a:p>
        </p:txBody>
      </p:sp>
      <p:sp>
        <p:nvSpPr>
          <p:cNvPr id="35" name="TextBox 34"/>
          <p:cNvSpPr txBox="1"/>
          <p:nvPr/>
        </p:nvSpPr>
        <p:spPr>
          <a:xfrm>
            <a:off x="7321639" y="4766388"/>
            <a:ext cx="82193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626 KB</a:t>
            </a:r>
            <a:endParaRPr lang="en-US" sz="1200" b="1" dirty="0"/>
          </a:p>
        </p:txBody>
      </p:sp>
      <p:sp>
        <p:nvSpPr>
          <p:cNvPr id="36" name="TextBox 35"/>
          <p:cNvSpPr txBox="1"/>
          <p:nvPr/>
        </p:nvSpPr>
        <p:spPr>
          <a:xfrm>
            <a:off x="8879992" y="4779267"/>
            <a:ext cx="821936" cy="27699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285 KB</a:t>
            </a:r>
            <a:endParaRPr lang="en-US" sz="1200" b="1" dirty="0"/>
          </a:p>
        </p:txBody>
      </p:sp>
      <p:pic>
        <p:nvPicPr>
          <p:cNvPr id="6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38000" end="349520.453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174569" y="60090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65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372"/>
    </mc:Choice>
    <mc:Fallback>
      <p:transition spd="slow" advTm="433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84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6"/>
        <p14:stopEvt time="42877" objId="6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12899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600" b="1" dirty="0" smtClean="0">
                <a:cs typeface="B Zar" panose="00000400000000000000" pitchFamily="2" charset="-78"/>
              </a:rPr>
              <a:t>طراحی </a:t>
            </a:r>
            <a:r>
              <a:rPr lang="en-US" sz="3600" b="1" dirty="0" smtClean="0">
                <a:cs typeface="B Zar" panose="00000400000000000000" pitchFamily="2" charset="-78"/>
              </a:rPr>
              <a:t>TCS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751526" y="2395471"/>
            <a:ext cx="1429556" cy="2047740"/>
            <a:chOff x="1120464" y="850006"/>
            <a:chExt cx="1429556" cy="2047740"/>
          </a:xfrm>
        </p:grpSpPr>
        <p:sp>
          <p:nvSpPr>
            <p:cNvPr id="4" name="Can 3"/>
            <p:cNvSpPr/>
            <p:nvPr/>
          </p:nvSpPr>
          <p:spPr>
            <a:xfrm>
              <a:off x="1313645" y="850006"/>
              <a:ext cx="1094704" cy="2047740"/>
            </a:xfrm>
            <a:prstGeom prst="can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/>
            <p:cNvSpPr txBox="1"/>
            <p:nvPr/>
          </p:nvSpPr>
          <p:spPr>
            <a:xfrm>
              <a:off x="1120464" y="1365163"/>
              <a:ext cx="1429556" cy="800219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 smtClean="0"/>
                <a:t>ماژول </a:t>
              </a:r>
              <a:endParaRPr lang="en-US" sz="1400" b="1" dirty="0" smtClean="0"/>
            </a:p>
            <a:p>
              <a:pPr algn="ctr"/>
              <a:r>
                <a:rPr lang="fa-IR" sz="1300" b="1" dirty="0" smtClean="0"/>
                <a:t>فشرده سازی</a:t>
              </a:r>
              <a:r>
                <a:rPr lang="fa-IR" sz="1400" b="1" dirty="0" smtClean="0"/>
                <a:t> </a:t>
              </a:r>
            </a:p>
            <a:p>
              <a:pPr algn="ctr"/>
              <a:r>
                <a:rPr lang="en-US" b="1" dirty="0" smtClean="0"/>
                <a:t>ACM</a:t>
              </a:r>
              <a:endParaRPr lang="en-US" b="1" dirty="0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4363793" y="2496357"/>
            <a:ext cx="1429556" cy="2047740"/>
            <a:chOff x="1120464" y="850006"/>
            <a:chExt cx="1429556" cy="2047740"/>
          </a:xfrm>
        </p:grpSpPr>
        <p:sp>
          <p:nvSpPr>
            <p:cNvPr id="10" name="Can 9"/>
            <p:cNvSpPr/>
            <p:nvPr/>
          </p:nvSpPr>
          <p:spPr>
            <a:xfrm>
              <a:off x="1313645" y="850006"/>
              <a:ext cx="1094704" cy="2047740"/>
            </a:xfrm>
            <a:prstGeom prst="can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TextBox 10"/>
            <p:cNvSpPr txBox="1"/>
            <p:nvPr/>
          </p:nvSpPr>
          <p:spPr>
            <a:xfrm>
              <a:off x="1120464" y="1365163"/>
              <a:ext cx="1429556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 smtClean="0"/>
                <a:t>ماژول </a:t>
              </a:r>
            </a:p>
            <a:p>
              <a:pPr algn="ctr"/>
              <a:r>
                <a:rPr lang="fa-IR" sz="1400" b="1" dirty="0" smtClean="0"/>
                <a:t>کدگذاری</a:t>
              </a:r>
            </a:p>
            <a:p>
              <a:pPr algn="ctr"/>
              <a:r>
                <a:rPr lang="fa-IR" sz="1400" b="1" dirty="0" smtClean="0"/>
                <a:t>دیکشنری</a:t>
              </a:r>
              <a:endParaRPr lang="en-US" b="1" dirty="0"/>
            </a:p>
          </p:txBody>
        </p:sp>
      </p:grpSp>
      <p:grpSp>
        <p:nvGrpSpPr>
          <p:cNvPr id="12" name="Group 11"/>
          <p:cNvGrpSpPr/>
          <p:nvPr/>
        </p:nvGrpSpPr>
        <p:grpSpPr>
          <a:xfrm>
            <a:off x="6976062" y="2532843"/>
            <a:ext cx="1429556" cy="2047740"/>
            <a:chOff x="1120464" y="850006"/>
            <a:chExt cx="1429556" cy="2047740"/>
          </a:xfrm>
        </p:grpSpPr>
        <p:sp>
          <p:nvSpPr>
            <p:cNvPr id="13" name="Can 12"/>
            <p:cNvSpPr/>
            <p:nvPr/>
          </p:nvSpPr>
          <p:spPr>
            <a:xfrm>
              <a:off x="1313645" y="850006"/>
              <a:ext cx="1094704" cy="2047740"/>
            </a:xfrm>
            <a:prstGeom prst="can">
              <a:avLst/>
            </a:prstGeom>
            <a:gradFill flip="none" rotWithShape="1">
              <a:gsLst>
                <a:gs pos="0">
                  <a:schemeClr val="accent6">
                    <a:lumMod val="67000"/>
                  </a:schemeClr>
                </a:gs>
                <a:gs pos="48000">
                  <a:schemeClr val="accent6">
                    <a:lumMod val="97000"/>
                    <a:lumOff val="3000"/>
                  </a:schemeClr>
                </a:gs>
                <a:gs pos="100000">
                  <a:schemeClr val="accent6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1120464" y="1365163"/>
              <a:ext cx="1429556" cy="738664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 smtClean="0"/>
                <a:t>ماژول </a:t>
              </a:r>
            </a:p>
            <a:p>
              <a:pPr algn="ctr"/>
              <a:r>
                <a:rPr lang="fa-IR" sz="1400" b="1" dirty="0" smtClean="0"/>
                <a:t>کدگذاری</a:t>
              </a:r>
            </a:p>
            <a:p>
              <a:pPr algn="ctr"/>
              <a:r>
                <a:rPr lang="fa-IR" sz="1400" b="1" dirty="0" smtClean="0"/>
                <a:t>هافمن</a:t>
              </a:r>
              <a:endParaRPr lang="en-US" b="1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581696" y="3090928"/>
            <a:ext cx="1358727" cy="975733"/>
            <a:chOff x="749123" y="1184856"/>
            <a:chExt cx="1358727" cy="975733"/>
          </a:xfrm>
        </p:grpSpPr>
        <p:sp>
          <p:nvSpPr>
            <p:cNvPr id="15" name="Right Arrow Callout 14"/>
            <p:cNvSpPr/>
            <p:nvPr/>
          </p:nvSpPr>
          <p:spPr>
            <a:xfrm>
              <a:off x="785444" y="1184856"/>
              <a:ext cx="1322406" cy="975733"/>
            </a:xfrm>
            <a:prstGeom prst="rightArrowCallou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749123" y="1391636"/>
              <a:ext cx="1008228" cy="5847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600" b="1" dirty="0" smtClean="0">
                  <a:latin typeface="Adobe Arabic" panose="02040503050201020203" pitchFamily="18" charset="-78"/>
                  <a:cs typeface="B Zar" panose="00000400000000000000" pitchFamily="2" charset="-78"/>
                </a:rPr>
                <a:t>مجموعه داده</a:t>
              </a:r>
              <a:endParaRPr lang="en-US" sz="1600" b="1" dirty="0">
                <a:latin typeface="Adobe Arabic" panose="02040503050201020203" pitchFamily="18" charset="-78"/>
                <a:cs typeface="B Zar" panose="00000400000000000000" pitchFamily="2" charset="-78"/>
              </a:endParaRPr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3052293" y="2908477"/>
            <a:ext cx="1506832" cy="1341549"/>
            <a:chOff x="3799265" y="3140299"/>
            <a:chExt cx="1506832" cy="1341549"/>
          </a:xfrm>
        </p:grpSpPr>
        <p:sp>
          <p:nvSpPr>
            <p:cNvPr id="18" name="Striped Right Arrow 17"/>
            <p:cNvSpPr/>
            <p:nvPr/>
          </p:nvSpPr>
          <p:spPr>
            <a:xfrm>
              <a:off x="3799265" y="3140299"/>
              <a:ext cx="1504689" cy="1341549"/>
            </a:xfrm>
            <a:prstGeom prst="striped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979573" y="3616822"/>
              <a:ext cx="132652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a-IR" sz="1600" b="1" dirty="0" smtClean="0"/>
                <a:t>فایل متنی</a:t>
              </a:r>
              <a:endParaRPr lang="en-US" sz="1600" b="1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5664550" y="2944966"/>
            <a:ext cx="1506832" cy="1341549"/>
            <a:chOff x="3799265" y="3140299"/>
            <a:chExt cx="1506832" cy="1341549"/>
          </a:xfrm>
        </p:grpSpPr>
        <p:sp>
          <p:nvSpPr>
            <p:cNvPr id="22" name="Striped Right Arrow 21"/>
            <p:cNvSpPr/>
            <p:nvPr/>
          </p:nvSpPr>
          <p:spPr>
            <a:xfrm>
              <a:off x="3799265" y="3140299"/>
              <a:ext cx="1504689" cy="1341549"/>
            </a:xfrm>
            <a:prstGeom prst="stripedRightArrow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3979573" y="3616822"/>
              <a:ext cx="1326524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fa-IR" sz="1400" b="1" dirty="0" smtClean="0"/>
                <a:t>فایل دودویی</a:t>
              </a:r>
              <a:endParaRPr lang="en-US" sz="1400" b="1" dirty="0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8281112" y="3126623"/>
            <a:ext cx="1944710" cy="1033251"/>
            <a:chOff x="8718997" y="3590264"/>
            <a:chExt cx="1944710" cy="1033251"/>
          </a:xfrm>
        </p:grpSpPr>
        <p:sp>
          <p:nvSpPr>
            <p:cNvPr id="24" name="Chevron 23"/>
            <p:cNvSpPr/>
            <p:nvPr/>
          </p:nvSpPr>
          <p:spPr>
            <a:xfrm>
              <a:off x="8718997" y="3590264"/>
              <a:ext cx="875764" cy="1033251"/>
            </a:xfrm>
            <a:prstGeom prst="chevron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25" name="Rectangle 24"/>
            <p:cNvSpPr/>
            <p:nvPr/>
          </p:nvSpPr>
          <p:spPr>
            <a:xfrm>
              <a:off x="9607639" y="3603943"/>
              <a:ext cx="1056068" cy="1017426"/>
            </a:xfrm>
            <a:prstGeom prst="rect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TextBox 26"/>
            <p:cNvSpPr txBox="1"/>
            <p:nvPr/>
          </p:nvSpPr>
          <p:spPr>
            <a:xfrm>
              <a:off x="9675255" y="3669132"/>
              <a:ext cx="958407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fa-IR" sz="1400" b="1" dirty="0" smtClean="0"/>
                <a:t>فایل فشرده شده از </a:t>
              </a:r>
              <a:r>
                <a:rPr lang="en-US" sz="1400" b="1" dirty="0" smtClean="0"/>
                <a:t>TCS</a:t>
              </a:r>
              <a:endParaRPr lang="en-US" sz="1400" b="1" dirty="0"/>
            </a:p>
          </p:txBody>
        </p:sp>
      </p:grpSp>
      <p:pic>
        <p:nvPicPr>
          <p:cNvPr id="7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82300" end="2993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0327" y="60477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763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8942"/>
    </mc:Choice>
    <mc:Fallback>
      <p:transition spd="slow" advTm="48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7"/>
        <p14:stopEvt time="48760" objId="7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423651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پیاده سازی کدگذاری دیکشنری و انتخاب بهترین الگوریتم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3759996"/>
            <a:ext cx="8596668" cy="3092735"/>
          </a:xfrm>
        </p:spPr>
        <p:txBody>
          <a:bodyPr>
            <a:normAutofit/>
          </a:bodyPr>
          <a:lstStyle/>
          <a:p>
            <a:pPr marL="0" indent="0" algn="just" rtl="1">
              <a:buNone/>
            </a:pPr>
            <a:r>
              <a:rPr lang="fa-IR" sz="1700" b="1" dirty="0" smtClean="0">
                <a:cs typeface="B Zar" panose="00000400000000000000" pitchFamily="2" charset="-78"/>
              </a:rPr>
              <a:t>از </a:t>
            </a:r>
            <a:r>
              <a:rPr lang="fa-IR" sz="1700" b="1" dirty="0" smtClean="0">
                <a:cs typeface="B Zar" panose="00000400000000000000" pitchFamily="2" charset="-78"/>
              </a:rPr>
              <a:t>مقایسه این سه الگوریتم نتایج زیر حاصل شد:</a:t>
            </a: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600" b="1" dirty="0" smtClean="0">
                <a:cs typeface="B Zar" panose="00000400000000000000" pitchFamily="2" charset="-78"/>
              </a:rPr>
              <a:t>اجرای </a:t>
            </a:r>
            <a:r>
              <a:rPr lang="ar-SA" sz="1600" b="1" dirty="0">
                <a:cs typeface="B Zar" panose="00000400000000000000" pitchFamily="2" charset="-78"/>
              </a:rPr>
              <a:t>پایتون از الگوریتم </a:t>
            </a:r>
            <a:r>
              <a:rPr lang="en-US" sz="1600" b="1" dirty="0">
                <a:cs typeface="B Zar" panose="00000400000000000000" pitchFamily="2" charset="-78"/>
              </a:rPr>
              <a:t>LZ77 </a:t>
            </a:r>
            <a:r>
              <a:rPr lang="fa-IR" sz="1600" b="1" dirty="0" smtClean="0">
                <a:cs typeface="B Zar" panose="00000400000000000000" pitchFamily="2" charset="-78"/>
              </a:rPr>
              <a:t> </a:t>
            </a:r>
            <a:r>
              <a:rPr lang="ar-SA" sz="1600" b="1" dirty="0" smtClean="0">
                <a:cs typeface="B Zar" panose="00000400000000000000" pitchFamily="2" charset="-78"/>
              </a:rPr>
              <a:t>بدترین </a:t>
            </a:r>
            <a:r>
              <a:rPr lang="ar-SA" sz="1600" b="1" dirty="0">
                <a:cs typeface="B Zar" panose="00000400000000000000" pitchFamily="2" charset="-78"/>
              </a:rPr>
              <a:t>نسبت فشرده سازی را دارد. </a:t>
            </a:r>
            <a:endParaRPr lang="fa-IR" sz="1600" b="1" dirty="0" smtClean="0">
              <a:cs typeface="B Zar" panose="00000400000000000000" pitchFamily="2" charset="-78"/>
            </a:endParaRP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600" b="1" dirty="0" smtClean="0">
                <a:cs typeface="B Zar" panose="00000400000000000000" pitchFamily="2" charset="-78"/>
              </a:rPr>
              <a:t>پیاده </a:t>
            </a:r>
            <a:r>
              <a:rPr lang="ar-SA" sz="1600" b="1" dirty="0">
                <a:cs typeface="B Zar" panose="00000400000000000000" pitchFamily="2" charset="-78"/>
              </a:rPr>
              <a:t>سازی </a:t>
            </a:r>
            <a:r>
              <a:rPr lang="en-US" sz="1600" b="1" dirty="0">
                <a:cs typeface="B Zar" panose="00000400000000000000" pitchFamily="2" charset="-78"/>
              </a:rPr>
              <a:t>C</a:t>
            </a:r>
            <a:r>
              <a:rPr lang="fa-IR" sz="1600" b="1" dirty="0">
                <a:cs typeface="B Zar" panose="00000400000000000000" pitchFamily="2" charset="-78"/>
              </a:rPr>
              <a:t> برای </a:t>
            </a:r>
            <a:r>
              <a:rPr lang="ar-SA" sz="1600" b="1" dirty="0">
                <a:cs typeface="B Zar" panose="00000400000000000000" pitchFamily="2" charset="-78"/>
              </a:rPr>
              <a:t>الگوریتم </a:t>
            </a:r>
            <a:r>
              <a:rPr lang="en-US" sz="1600" b="1" dirty="0">
                <a:cs typeface="B Zar" panose="00000400000000000000" pitchFamily="2" charset="-78"/>
              </a:rPr>
              <a:t>LZ77 </a:t>
            </a:r>
            <a:r>
              <a:rPr lang="fa-IR" sz="1600" b="1" dirty="0" smtClean="0">
                <a:cs typeface="B Zar" panose="00000400000000000000" pitchFamily="2" charset="-78"/>
              </a:rPr>
              <a:t> </a:t>
            </a:r>
            <a:r>
              <a:rPr lang="ar-SA" sz="1600" b="1" dirty="0" smtClean="0">
                <a:cs typeface="B Zar" panose="00000400000000000000" pitchFamily="2" charset="-78"/>
              </a:rPr>
              <a:t>دارای </a:t>
            </a:r>
            <a:r>
              <a:rPr lang="ar-SA" sz="1600" b="1" dirty="0">
                <a:cs typeface="B Zar" panose="00000400000000000000" pitchFamily="2" charset="-78"/>
              </a:rPr>
              <a:t>نسبت فشرده سازی بسیار بهتری </a:t>
            </a:r>
            <a:r>
              <a:rPr lang="ar-SA" sz="1600" b="1" dirty="0" smtClean="0">
                <a:cs typeface="B Zar" panose="00000400000000000000" pitchFamily="2" charset="-78"/>
              </a:rPr>
              <a:t>است</a:t>
            </a:r>
            <a:r>
              <a:rPr lang="fa-IR" sz="1600" b="1" dirty="0" smtClean="0">
                <a:cs typeface="B Zar" panose="00000400000000000000" pitchFamily="2" charset="-78"/>
              </a:rPr>
              <a:t>.</a:t>
            </a: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600" b="1" dirty="0" smtClean="0">
                <a:cs typeface="B Zar" panose="00000400000000000000" pitchFamily="2" charset="-78"/>
              </a:rPr>
              <a:t>پیاده </a:t>
            </a:r>
            <a:r>
              <a:rPr lang="ar-SA" sz="1600" b="1" dirty="0">
                <a:cs typeface="B Zar" panose="00000400000000000000" pitchFamily="2" charset="-78"/>
              </a:rPr>
              <a:t>سازی </a:t>
            </a:r>
            <a:r>
              <a:rPr lang="en-US" sz="1600" b="1" dirty="0">
                <a:cs typeface="B Zar" panose="00000400000000000000" pitchFamily="2" charset="-78"/>
              </a:rPr>
              <a:t>LZW </a:t>
            </a:r>
            <a:r>
              <a:rPr lang="fa-IR" sz="1600" b="1" dirty="0" smtClean="0">
                <a:cs typeface="B Zar" panose="00000400000000000000" pitchFamily="2" charset="-78"/>
              </a:rPr>
              <a:t> </a:t>
            </a:r>
            <a:r>
              <a:rPr lang="ar-SA" sz="1600" b="1" dirty="0" smtClean="0">
                <a:cs typeface="B Zar" panose="00000400000000000000" pitchFamily="2" charset="-78"/>
              </a:rPr>
              <a:t>نسبت </a:t>
            </a:r>
            <a:r>
              <a:rPr lang="ar-SA" sz="1600" b="1" dirty="0">
                <a:cs typeface="B Zar" panose="00000400000000000000" pitchFamily="2" charset="-78"/>
              </a:rPr>
              <a:t>به پیاده سازی </a:t>
            </a:r>
            <a:r>
              <a:rPr lang="en-US" sz="1600" b="1" dirty="0">
                <a:cs typeface="B Zar" panose="00000400000000000000" pitchFamily="2" charset="-78"/>
              </a:rPr>
              <a:t>C</a:t>
            </a:r>
            <a:r>
              <a:rPr lang="fa-IR" sz="1600" b="1" dirty="0">
                <a:cs typeface="B Zar" panose="00000400000000000000" pitchFamily="2" charset="-78"/>
              </a:rPr>
              <a:t> در </a:t>
            </a:r>
            <a:r>
              <a:rPr lang="en-US" sz="1600" b="1" dirty="0">
                <a:cs typeface="B Zar" panose="00000400000000000000" pitchFamily="2" charset="-78"/>
              </a:rPr>
              <a:t>LZ77 </a:t>
            </a:r>
            <a:r>
              <a:rPr lang="fa-IR" sz="1600" b="1" dirty="0" smtClean="0">
                <a:cs typeface="B Zar" panose="00000400000000000000" pitchFamily="2" charset="-78"/>
              </a:rPr>
              <a:t> </a:t>
            </a:r>
            <a:r>
              <a:rPr lang="ar-SA" sz="1600" b="1" dirty="0" smtClean="0">
                <a:cs typeface="B Zar" panose="00000400000000000000" pitchFamily="2" charset="-78"/>
              </a:rPr>
              <a:t>برای </a:t>
            </a:r>
            <a:r>
              <a:rPr lang="ar-SA" sz="1600" b="1" dirty="0">
                <a:cs typeface="B Zar" panose="00000400000000000000" pitchFamily="2" charset="-78"/>
              </a:rPr>
              <a:t>برخی از متون دارای نسبت فشرده سازی بالاتری است، اما برای متون دیگر نسبت کمتری دارد. </a:t>
            </a:r>
            <a:endParaRPr lang="fa-IR" sz="1600" b="1" dirty="0" smtClean="0">
              <a:cs typeface="B Zar" panose="00000400000000000000" pitchFamily="2" charset="-78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558338" y="5718221"/>
            <a:ext cx="8023538" cy="68375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ar-SA" b="1" dirty="0">
                <a:cs typeface="B Zar" panose="00000400000000000000" pitchFamily="2" charset="-78"/>
              </a:rPr>
              <a:t>بنابراین پیاده سازی </a:t>
            </a:r>
            <a:r>
              <a:rPr lang="en-US" b="1" dirty="0">
                <a:cs typeface="B Zar" panose="00000400000000000000" pitchFamily="2" charset="-78"/>
              </a:rPr>
              <a:t>C </a:t>
            </a:r>
            <a:r>
              <a:rPr lang="fa-IR" b="1" dirty="0">
                <a:cs typeface="B Zar" panose="00000400000000000000" pitchFamily="2" charset="-78"/>
              </a:rPr>
              <a:t> </a:t>
            </a:r>
            <a:r>
              <a:rPr lang="ar-SA" b="1" dirty="0">
                <a:cs typeface="B Zar" panose="00000400000000000000" pitchFamily="2" charset="-78"/>
              </a:rPr>
              <a:t>الگوریتم </a:t>
            </a:r>
            <a:r>
              <a:rPr lang="en-US" b="1" dirty="0">
                <a:cs typeface="B Zar" panose="00000400000000000000" pitchFamily="2" charset="-78"/>
              </a:rPr>
              <a:t>LZW </a:t>
            </a:r>
            <a:r>
              <a:rPr lang="fa-IR" b="1" dirty="0">
                <a:cs typeface="B Zar" panose="00000400000000000000" pitchFamily="2" charset="-78"/>
              </a:rPr>
              <a:t> </a:t>
            </a:r>
            <a:r>
              <a:rPr lang="ar-SA" b="1" dirty="0">
                <a:cs typeface="B Zar" panose="00000400000000000000" pitchFamily="2" charset="-78"/>
              </a:rPr>
              <a:t>به عنوان ماژول کدگذاری دیکشنری استفاده شده است.</a:t>
            </a:r>
            <a:endParaRPr lang="en-US" b="1" dirty="0">
              <a:cs typeface="B Zar" panose="00000400000000000000" pitchFamily="2" charset="-78"/>
            </a:endParaRPr>
          </a:p>
          <a:p>
            <a:pPr algn="ctr"/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262133" y="1724776"/>
            <a:ext cx="2550017" cy="1881306"/>
            <a:chOff x="888642" y="1969477"/>
            <a:chExt cx="2550017" cy="1881306"/>
          </a:xfrm>
        </p:grpSpPr>
        <p:sp>
          <p:nvSpPr>
            <p:cNvPr id="6" name="Bevel 5"/>
            <p:cNvSpPr/>
            <p:nvPr/>
          </p:nvSpPr>
          <p:spPr>
            <a:xfrm>
              <a:off x="888642" y="1969477"/>
              <a:ext cx="2550017" cy="1881306"/>
            </a:xfrm>
            <a:prstGeom prst="bevel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497" y="2257350"/>
              <a:ext cx="2051464" cy="1335856"/>
            </a:xfrm>
            <a:prstGeom prst="rect">
              <a:avLst/>
            </a:prstGeom>
          </p:spPr>
        </p:pic>
      </p:grpSp>
      <p:grpSp>
        <p:nvGrpSpPr>
          <p:cNvPr id="10" name="Group 9"/>
          <p:cNvGrpSpPr/>
          <p:nvPr/>
        </p:nvGrpSpPr>
        <p:grpSpPr>
          <a:xfrm>
            <a:off x="4170612" y="1709749"/>
            <a:ext cx="2550017" cy="1881306"/>
            <a:chOff x="888642" y="1969477"/>
            <a:chExt cx="2550017" cy="1881306"/>
          </a:xfrm>
        </p:grpSpPr>
        <p:sp>
          <p:nvSpPr>
            <p:cNvPr id="11" name="Bevel 10"/>
            <p:cNvSpPr/>
            <p:nvPr/>
          </p:nvSpPr>
          <p:spPr>
            <a:xfrm>
              <a:off x="888642" y="1969477"/>
              <a:ext cx="2550017" cy="1881306"/>
            </a:xfrm>
            <a:prstGeom prst="bevel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497" y="2257350"/>
              <a:ext cx="2051464" cy="1335856"/>
            </a:xfrm>
            <a:prstGeom prst="rect">
              <a:avLst/>
            </a:prstGeom>
          </p:spPr>
        </p:pic>
      </p:grpSp>
      <p:sp>
        <p:nvSpPr>
          <p:cNvPr id="14" name="Bevel 13"/>
          <p:cNvSpPr/>
          <p:nvPr/>
        </p:nvSpPr>
        <p:spPr>
          <a:xfrm>
            <a:off x="7094121" y="1709749"/>
            <a:ext cx="2550017" cy="1881306"/>
          </a:xfrm>
          <a:prstGeom prst="bevel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53837" y="1971864"/>
            <a:ext cx="2047741" cy="1366986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1867437" y="1724779"/>
            <a:ext cx="1249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LZ77  python</a:t>
            </a:r>
            <a:endParaRPr lang="en-US" sz="1200" b="1" dirty="0"/>
          </a:p>
        </p:txBody>
      </p:sp>
      <p:sp>
        <p:nvSpPr>
          <p:cNvPr id="18" name="TextBox 17"/>
          <p:cNvSpPr txBox="1"/>
          <p:nvPr/>
        </p:nvSpPr>
        <p:spPr>
          <a:xfrm>
            <a:off x="5059251" y="1722631"/>
            <a:ext cx="1249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LZ77  C</a:t>
            </a:r>
            <a:endParaRPr lang="en-US" sz="1200" b="1" dirty="0"/>
          </a:p>
        </p:txBody>
      </p:sp>
      <p:sp>
        <p:nvSpPr>
          <p:cNvPr id="19" name="TextBox 18"/>
          <p:cNvSpPr txBox="1"/>
          <p:nvPr/>
        </p:nvSpPr>
        <p:spPr>
          <a:xfrm>
            <a:off x="8083637" y="1720483"/>
            <a:ext cx="12492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smtClean="0"/>
              <a:t>LZW  C</a:t>
            </a:r>
            <a:endParaRPr lang="en-US" sz="1200" b="1" dirty="0"/>
          </a:p>
        </p:txBody>
      </p:sp>
      <p:pic>
        <p:nvPicPr>
          <p:cNvPr id="20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31500" end="259360.4535"/>
                </p14:media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51843" y="602145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20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89"/>
    </mc:Choice>
    <mc:Fallback>
      <p:transition spd="slow" advTm="385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5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20"/>
        <p14:stopEvt time="38589" objId="20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پیاده سازی </a:t>
            </a:r>
            <a:r>
              <a:rPr lang="fa-IR" sz="3600" b="1" dirty="0">
                <a:cs typeface="B Zar" panose="00000400000000000000" pitchFamily="2" charset="-78"/>
              </a:rPr>
              <a:t>کدگذاری هافمن و انتخاب بهترین الگوریتم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3706055"/>
            <a:ext cx="8596668" cy="3880773"/>
          </a:xfrm>
        </p:spPr>
        <p:txBody>
          <a:bodyPr>
            <a:normAutofit/>
          </a:bodyPr>
          <a:lstStyle/>
          <a:p>
            <a:pPr marL="0" indent="0" algn="just" rtl="1">
              <a:buNone/>
            </a:pPr>
            <a:r>
              <a:rPr lang="fa-IR" b="1" dirty="0" smtClean="0">
                <a:cs typeface="B Zar" panose="00000400000000000000" pitchFamily="2" charset="-78"/>
              </a:rPr>
              <a:t>از </a:t>
            </a:r>
            <a:r>
              <a:rPr lang="fa-IR" b="1" dirty="0" smtClean="0">
                <a:cs typeface="B Zar" panose="00000400000000000000" pitchFamily="2" charset="-78"/>
              </a:rPr>
              <a:t>مقایسه این سه الگوریتم نتایج زیر حاصل شد:</a:t>
            </a: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700" b="1" dirty="0">
                <a:cs typeface="B Zar" panose="00000400000000000000" pitchFamily="2" charset="-78"/>
              </a:rPr>
              <a:t>دو پیاده سازی </a:t>
            </a:r>
            <a:r>
              <a:rPr lang="fa-IR" sz="1700" b="1" dirty="0" smtClean="0">
                <a:cs typeface="B Zar" panose="00000400000000000000" pitchFamily="2" charset="-78"/>
              </a:rPr>
              <a:t> </a:t>
            </a:r>
            <a:r>
              <a:rPr lang="en-US" sz="1700" b="1" dirty="0" smtClean="0">
                <a:cs typeface="B Zar" panose="00000400000000000000" pitchFamily="2" charset="-78"/>
              </a:rPr>
              <a:t>C </a:t>
            </a:r>
            <a:r>
              <a:rPr lang="fa-IR" sz="1700" b="1" dirty="0" smtClean="0">
                <a:cs typeface="B Zar" panose="00000400000000000000" pitchFamily="2" charset="-78"/>
              </a:rPr>
              <a:t> ن</a:t>
            </a:r>
            <a:r>
              <a:rPr lang="ar-SA" sz="1700" b="1" dirty="0" smtClean="0">
                <a:cs typeface="B Zar" panose="00000400000000000000" pitchFamily="2" charset="-78"/>
              </a:rPr>
              <a:t>تایج </a:t>
            </a:r>
            <a:r>
              <a:rPr lang="ar-SA" sz="1700" b="1" dirty="0">
                <a:cs typeface="B Zar" panose="00000400000000000000" pitchFamily="2" charset="-78"/>
              </a:rPr>
              <a:t>دقیقا یکسانی را به دست </a:t>
            </a:r>
            <a:r>
              <a:rPr lang="ar-SA" sz="1700" b="1" dirty="0" smtClean="0">
                <a:cs typeface="B Zar" panose="00000400000000000000" pitchFamily="2" charset="-78"/>
              </a:rPr>
              <a:t>آوردند. </a:t>
            </a:r>
            <a:endParaRPr lang="fa-IR" sz="1700" b="1" dirty="0" smtClean="0">
              <a:cs typeface="B Zar" panose="00000400000000000000" pitchFamily="2" charset="-78"/>
            </a:endParaRP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700" b="1" dirty="0" smtClean="0">
                <a:cs typeface="B Zar" panose="00000400000000000000" pitchFamily="2" charset="-78"/>
              </a:rPr>
              <a:t>پیاده </a:t>
            </a:r>
            <a:r>
              <a:rPr lang="ar-SA" sz="1700" b="1" dirty="0">
                <a:cs typeface="B Zar" panose="00000400000000000000" pitchFamily="2" charset="-78"/>
              </a:rPr>
              <a:t>سازی پایتون، </a:t>
            </a:r>
            <a:r>
              <a:rPr lang="en-US" sz="1700" b="1" dirty="0" err="1">
                <a:cs typeface="B Zar" panose="00000400000000000000" pitchFamily="2" charset="-78"/>
              </a:rPr>
              <a:t>Dahuffman</a:t>
            </a:r>
            <a:r>
              <a:rPr lang="fa-IR" sz="1700" b="1" dirty="0">
                <a:cs typeface="B Zar" panose="00000400000000000000" pitchFamily="2" charset="-78"/>
              </a:rPr>
              <a:t>، </a:t>
            </a:r>
            <a:r>
              <a:rPr lang="ar-SA" sz="1700" b="1" dirty="0">
                <a:cs typeface="B Zar" panose="00000400000000000000" pitchFamily="2" charset="-78"/>
              </a:rPr>
              <a:t>نسبت فشرده سازی کمی بهتر از دو پیاده سازی </a:t>
            </a:r>
            <a:r>
              <a:rPr lang="en-US" sz="1700" b="1" dirty="0" smtClean="0">
                <a:cs typeface="B Zar" panose="00000400000000000000" pitchFamily="2" charset="-78"/>
              </a:rPr>
              <a:t>C</a:t>
            </a:r>
            <a:r>
              <a:rPr lang="fa-IR" sz="1700" b="1" dirty="0" smtClean="0">
                <a:cs typeface="B Zar" panose="00000400000000000000" pitchFamily="2" charset="-78"/>
              </a:rPr>
              <a:t> </a:t>
            </a:r>
            <a:r>
              <a:rPr lang="ar-SA" sz="1700" b="1" dirty="0" smtClean="0">
                <a:cs typeface="B Zar" panose="00000400000000000000" pitchFamily="2" charset="-78"/>
              </a:rPr>
              <a:t>برای </a:t>
            </a:r>
            <a:r>
              <a:rPr lang="ar-SA" sz="1700" b="1" dirty="0">
                <a:cs typeface="B Zar" panose="00000400000000000000" pitchFamily="2" charset="-78"/>
              </a:rPr>
              <a:t>کتاب انگلیسی و ایتالیایی، اما نسبت بهتری برای کتاب چینی دارد. </a:t>
            </a:r>
            <a:endParaRPr lang="en-US" sz="1700" b="1" dirty="0">
              <a:cs typeface="B Zar" panose="00000400000000000000" pitchFamily="2" charset="-78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558338" y="5318973"/>
            <a:ext cx="8023538" cy="91440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en-US" b="1" dirty="0">
                <a:cs typeface="B Zar" panose="00000400000000000000" pitchFamily="2" charset="-78"/>
              </a:rPr>
              <a:t> </a:t>
            </a:r>
            <a:r>
              <a:rPr lang="en-US" b="1" dirty="0" err="1">
                <a:cs typeface="B Zar" panose="00000400000000000000" pitchFamily="2" charset="-78"/>
              </a:rPr>
              <a:t>Dahuffman</a:t>
            </a:r>
            <a:r>
              <a:rPr lang="fa-IR" b="1" dirty="0">
                <a:cs typeface="B Zar" panose="00000400000000000000" pitchFamily="2" charset="-78"/>
              </a:rPr>
              <a:t>، </a:t>
            </a:r>
            <a:r>
              <a:rPr lang="ar-SA" b="1" dirty="0">
                <a:cs typeface="B Zar" panose="00000400000000000000" pitchFamily="2" charset="-78"/>
              </a:rPr>
              <a:t>دارای بالاترین نسبت فشرده سازی متوسط ​​پیاده سازی ها است و بنابراین به عنوان ماژول کدگذاری هافمن برای </a:t>
            </a:r>
            <a:r>
              <a:rPr lang="en-US" b="1" dirty="0">
                <a:cs typeface="B Zar" panose="00000400000000000000" pitchFamily="2" charset="-78"/>
              </a:rPr>
              <a:t>TCS </a:t>
            </a:r>
            <a:r>
              <a:rPr lang="fa-IR" b="1" dirty="0" smtClean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استفاده </a:t>
            </a:r>
            <a:r>
              <a:rPr lang="ar-SA" b="1" dirty="0">
                <a:cs typeface="B Zar" panose="00000400000000000000" pitchFamily="2" charset="-78"/>
              </a:rPr>
              <a:t>شده است.</a:t>
            </a:r>
            <a:endParaRPr lang="en-US" b="1" dirty="0">
              <a:cs typeface="B Zar" panose="00000400000000000000" pitchFamily="2" charset="-78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2176529" y="1994874"/>
            <a:ext cx="1764406" cy="1018783"/>
            <a:chOff x="1171977" y="1969116"/>
            <a:chExt cx="1764406" cy="1018783"/>
          </a:xfrm>
        </p:grpSpPr>
        <p:sp>
          <p:nvSpPr>
            <p:cNvPr id="6" name="Flowchart: Magnetic Disk 5"/>
            <p:cNvSpPr/>
            <p:nvPr/>
          </p:nvSpPr>
          <p:spPr>
            <a:xfrm>
              <a:off x="1171977" y="1969477"/>
              <a:ext cx="1764406" cy="1018422"/>
            </a:xfrm>
            <a:prstGeom prst="flowChartMagneticDisk">
              <a:avLst/>
            </a:prstGeom>
            <a:gradFill flip="none" rotWithShape="1">
              <a:gsLst>
                <a:gs pos="0">
                  <a:schemeClr val="accent1">
                    <a:lumMod val="67000"/>
                  </a:schemeClr>
                </a:gs>
                <a:gs pos="48000">
                  <a:schemeClr val="accent1">
                    <a:lumMod val="97000"/>
                    <a:lumOff val="300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TextBox 7"/>
            <p:cNvSpPr txBox="1"/>
            <p:nvPr/>
          </p:nvSpPr>
          <p:spPr>
            <a:xfrm>
              <a:off x="1545298" y="1969116"/>
              <a:ext cx="1004719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cs typeface="B Zar" panose="00000400000000000000" pitchFamily="2" charset="-78"/>
                </a:rPr>
                <a:t>C</a:t>
              </a:r>
            </a:p>
            <a:p>
              <a:pPr algn="ctr"/>
              <a:endParaRPr lang="en-US" b="1" dirty="0" smtClean="0">
                <a:cs typeface="B Zar" panose="00000400000000000000" pitchFamily="2" charset="-78"/>
              </a:endParaRPr>
            </a:p>
            <a:p>
              <a:pPr algn="ctr"/>
              <a:r>
                <a:rPr lang="en-US" sz="1400" b="1" dirty="0" err="1" smtClean="0">
                  <a:cs typeface="B Zar" panose="00000400000000000000" pitchFamily="2" charset="-78"/>
                </a:rPr>
                <a:t>Yaikhom</a:t>
              </a:r>
              <a:endParaRPr lang="en-US" sz="1400" dirty="0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4775921" y="1992726"/>
            <a:ext cx="1764406" cy="1018783"/>
            <a:chOff x="1171977" y="1969116"/>
            <a:chExt cx="1764406" cy="1018783"/>
          </a:xfrm>
        </p:grpSpPr>
        <p:sp>
          <p:nvSpPr>
            <p:cNvPr id="11" name="Flowchart: Magnetic Disk 10"/>
            <p:cNvSpPr/>
            <p:nvPr/>
          </p:nvSpPr>
          <p:spPr>
            <a:xfrm>
              <a:off x="1171977" y="1969477"/>
              <a:ext cx="1764406" cy="1018422"/>
            </a:xfrm>
            <a:prstGeom prst="flowChartMagneticDisk">
              <a:avLst/>
            </a:prstGeom>
            <a:gradFill flip="none" rotWithShape="1">
              <a:gsLst>
                <a:gs pos="0">
                  <a:schemeClr val="accent2">
                    <a:lumMod val="67000"/>
                  </a:schemeClr>
                </a:gs>
                <a:gs pos="48000">
                  <a:schemeClr val="accent2">
                    <a:lumMod val="97000"/>
                    <a:lumOff val="3000"/>
                  </a:schemeClr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6200000" scaled="1"/>
              <a:tileRect/>
            </a:gra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TextBox 11"/>
            <p:cNvSpPr txBox="1"/>
            <p:nvPr/>
          </p:nvSpPr>
          <p:spPr>
            <a:xfrm>
              <a:off x="1480903" y="1969116"/>
              <a:ext cx="1174286" cy="86177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 dirty="0" smtClean="0">
                  <a:cs typeface="B Zar" panose="00000400000000000000" pitchFamily="2" charset="-78"/>
                </a:rPr>
                <a:t>C</a:t>
              </a:r>
            </a:p>
            <a:p>
              <a:pPr algn="ctr"/>
              <a:endParaRPr lang="en-US" b="1" dirty="0" smtClean="0">
                <a:cs typeface="B Zar" panose="00000400000000000000" pitchFamily="2" charset="-78"/>
              </a:endParaRPr>
            </a:p>
            <a:p>
              <a:pPr algn="ctr"/>
              <a:r>
                <a:rPr lang="en-US" sz="1400" b="1" dirty="0">
                  <a:cs typeface="B Zar" panose="00000400000000000000" pitchFamily="2" charset="-78"/>
                </a:rPr>
                <a:t>Richardson</a:t>
              </a:r>
              <a:endParaRPr lang="en-US" sz="1400" dirty="0"/>
            </a:p>
          </p:txBody>
        </p:sp>
      </p:grpSp>
      <p:sp>
        <p:nvSpPr>
          <p:cNvPr id="14" name="Flowchart: Magnetic Disk 13"/>
          <p:cNvSpPr/>
          <p:nvPr/>
        </p:nvSpPr>
        <p:spPr>
          <a:xfrm>
            <a:off x="7349550" y="1990939"/>
            <a:ext cx="1764406" cy="1018422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/>
          <p:cNvSpPr txBox="1"/>
          <p:nvPr/>
        </p:nvSpPr>
        <p:spPr>
          <a:xfrm>
            <a:off x="7658476" y="1990578"/>
            <a:ext cx="1174286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>
                <a:cs typeface="B Zar" panose="00000400000000000000" pitchFamily="2" charset="-78"/>
              </a:rPr>
              <a:t>Python</a:t>
            </a:r>
          </a:p>
          <a:p>
            <a:pPr algn="ctr"/>
            <a:endParaRPr lang="en-US" b="1" dirty="0" smtClean="0">
              <a:cs typeface="B Zar" panose="00000400000000000000" pitchFamily="2" charset="-78"/>
            </a:endParaRPr>
          </a:p>
          <a:p>
            <a:pPr algn="ctr"/>
            <a:r>
              <a:rPr lang="en-US" sz="1400" b="1" dirty="0" err="1">
                <a:cs typeface="B Zar" panose="00000400000000000000" pitchFamily="2" charset="-78"/>
              </a:rPr>
              <a:t>Lippens</a:t>
            </a:r>
            <a:endParaRPr lang="en-US" sz="1400" dirty="0"/>
          </a:p>
        </p:txBody>
      </p:sp>
      <p:sp>
        <p:nvSpPr>
          <p:cNvPr id="18" name="Explosion 1 17"/>
          <p:cNvSpPr/>
          <p:nvPr/>
        </p:nvSpPr>
        <p:spPr>
          <a:xfrm>
            <a:off x="8912181" y="2587508"/>
            <a:ext cx="1519707" cy="1121604"/>
          </a:xfrm>
          <a:prstGeom prst="irregularSeal1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9180489" y="2933092"/>
            <a:ext cx="120632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 err="1">
                <a:cs typeface="B Zar" panose="00000400000000000000" pitchFamily="2" charset="-78"/>
              </a:rPr>
              <a:t>Dahuffman</a:t>
            </a:r>
            <a:endParaRPr lang="en-US" sz="1200" dirty="0"/>
          </a:p>
        </p:txBody>
      </p:sp>
      <p:pic>
        <p:nvPicPr>
          <p:cNvPr id="20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72000" end="2173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1142" y="60605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77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31"/>
    </mc:Choice>
    <mc:Fallback>
      <p:transition spd="slow" advTm="409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000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0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20"/>
        <p14:stopEvt time="40931" objId="20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449409"/>
            <a:ext cx="9610578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600" b="1" dirty="0" smtClean="0">
                <a:cs typeface="B Zar" panose="00000400000000000000" pitchFamily="2" charset="-78"/>
              </a:rPr>
              <a:t>نتایج حاصل از بررسی </a:t>
            </a:r>
            <a:r>
              <a:rPr lang="en-US" sz="3600" b="1" dirty="0" smtClean="0">
                <a:cs typeface="B Zar" panose="00000400000000000000" pitchFamily="2" charset="-78"/>
              </a:rPr>
              <a:t>TCS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8936034"/>
              </p:ext>
            </p:extLst>
          </p:nvPr>
        </p:nvGraphicFramePr>
        <p:xfrm>
          <a:off x="1893194" y="1622738"/>
          <a:ext cx="7058495" cy="3747752"/>
        </p:xfrm>
        <a:graphic>
          <a:graphicData uri="http://schemas.openxmlformats.org/drawingml/2006/table">
            <a:tbl>
              <a:tblPr rtl="1" firstRow="1" firstCol="1" bandRow="1">
                <a:tableStyleId>{BC89EF96-8CEA-46FF-86C4-4CE0E7609802}</a:tableStyleId>
              </a:tblPr>
              <a:tblGrid>
                <a:gridCol w="709210">
                  <a:extLst>
                    <a:ext uri="{9D8B030D-6E8A-4147-A177-3AD203B41FA5}">
                      <a16:colId xmlns:a16="http://schemas.microsoft.com/office/drawing/2014/main" val="326648669"/>
                    </a:ext>
                  </a:extLst>
                </a:gridCol>
                <a:gridCol w="1017431">
                  <a:extLst>
                    <a:ext uri="{9D8B030D-6E8A-4147-A177-3AD203B41FA5}">
                      <a16:colId xmlns:a16="http://schemas.microsoft.com/office/drawing/2014/main" val="1283619755"/>
                    </a:ext>
                  </a:extLst>
                </a:gridCol>
                <a:gridCol w="745271">
                  <a:extLst>
                    <a:ext uri="{9D8B030D-6E8A-4147-A177-3AD203B41FA5}">
                      <a16:colId xmlns:a16="http://schemas.microsoft.com/office/drawing/2014/main" val="3943965057"/>
                    </a:ext>
                  </a:extLst>
                </a:gridCol>
                <a:gridCol w="828765">
                  <a:extLst>
                    <a:ext uri="{9D8B030D-6E8A-4147-A177-3AD203B41FA5}">
                      <a16:colId xmlns:a16="http://schemas.microsoft.com/office/drawing/2014/main" val="176512019"/>
                    </a:ext>
                  </a:extLst>
                </a:gridCol>
                <a:gridCol w="1340251">
                  <a:extLst>
                    <a:ext uri="{9D8B030D-6E8A-4147-A177-3AD203B41FA5}">
                      <a16:colId xmlns:a16="http://schemas.microsoft.com/office/drawing/2014/main" val="3031405743"/>
                    </a:ext>
                  </a:extLst>
                </a:gridCol>
                <a:gridCol w="2417567">
                  <a:extLst>
                    <a:ext uri="{9D8B030D-6E8A-4147-A177-3AD203B41FA5}">
                      <a16:colId xmlns:a16="http://schemas.microsoft.com/office/drawing/2014/main" val="1618956672"/>
                    </a:ext>
                  </a:extLst>
                </a:gridCol>
              </a:tblGrid>
              <a:tr h="953365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Total ratio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Huffman coding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>
                          <a:effectLst/>
                        </a:rPr>
                        <a:t>LZW </a:t>
                      </a:r>
                      <a:endParaRPr lang="en-US" sz="16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600" dirty="0">
                          <a:effectLst/>
                        </a:rPr>
                        <a:t>ACM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مجموعه داده ها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600" dirty="0">
                          <a:effectLst/>
                        </a:rPr>
                        <a:t>                  </a:t>
                      </a:r>
                      <a:r>
                        <a:rPr lang="en-US" sz="1600" dirty="0">
                          <a:effectLst/>
                        </a:rPr>
                        <a:t>Data set</a:t>
                      </a:r>
                      <a:endParaRPr lang="en-US" sz="16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760501"/>
                  </a:ext>
                </a:extLst>
              </a:tr>
              <a:tr h="306799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1.93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1.01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1.6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1.19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>
                          <a:effectLst/>
                        </a:rPr>
                        <a:t>فایل </a:t>
                      </a:r>
                      <a:r>
                        <a:rPr lang="en-US" sz="1400" b="1">
                          <a:effectLst/>
                        </a:rPr>
                        <a:t>XML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XML file (21.6 MB)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4915761"/>
                  </a:ext>
                </a:extLst>
              </a:tr>
              <a:tr h="953593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1.62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1.01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1.6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 dirty="0">
                          <a:effectLst/>
                        </a:rPr>
                        <a:t>فایل </a:t>
                      </a:r>
                      <a:r>
                        <a:rPr lang="en-US" sz="1400" b="1" dirty="0">
                          <a:effectLst/>
                        </a:rPr>
                        <a:t>XML</a:t>
                      </a:r>
                      <a:r>
                        <a:rPr lang="fa-IR" sz="1400" b="1" dirty="0">
                          <a:effectLst/>
                        </a:rPr>
                        <a:t> کدگذاری </a:t>
                      </a:r>
                      <a:r>
                        <a:rPr lang="en-US" sz="1400" b="1" dirty="0">
                          <a:effectLst/>
                        </a:rPr>
                        <a:t>cpo37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cpo37 encoded XML file (18.1 MB)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48839386"/>
                  </a:ext>
                </a:extLst>
              </a:tr>
              <a:tr h="306799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2.23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1.01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1.83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1.21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>
                          <a:effectLst/>
                        </a:rPr>
                        <a:t>فایل کد </a:t>
                      </a:r>
                      <a:r>
                        <a:rPr lang="en-US" sz="1400" b="1">
                          <a:effectLst/>
                        </a:rPr>
                        <a:t>C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C code file (64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5872333"/>
                  </a:ext>
                </a:extLst>
              </a:tr>
              <a:tr h="306799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1.99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1.36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1.46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>
                          <a:effectLst/>
                        </a:rPr>
                        <a:t>کتاب انگلیسی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English book (680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3544595"/>
                  </a:ext>
                </a:extLst>
              </a:tr>
              <a:tr h="306799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2.02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1.57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1.29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>
                          <a:effectLst/>
                        </a:rPr>
                        <a:t>کتاب ایتالیایی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Italian book (626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1858787"/>
                  </a:ext>
                </a:extLst>
              </a:tr>
              <a:tr h="306799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1.59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1.59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>
                          <a:effectLst/>
                        </a:rPr>
                        <a:t>کتاب چینی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Chinese book (285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2092930"/>
                  </a:ext>
                </a:extLst>
              </a:tr>
              <a:tr h="306799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1.9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1.01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1.59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1.19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>
                          <a:effectLst/>
                        </a:rPr>
                        <a:t>میانگین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Average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9155571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1893194" y="5563677"/>
            <a:ext cx="7070496" cy="68257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b="1" dirty="0" smtClean="0">
                <a:cs typeface="B Zar" panose="00000400000000000000" pitchFamily="2" charset="-78"/>
              </a:rPr>
              <a:t>نسبت فشرده سازی به دست آمده از ماژول ترکیبی </a:t>
            </a:r>
            <a:r>
              <a:rPr lang="en-US" b="1" dirty="0" smtClean="0">
                <a:cs typeface="B Zar" panose="00000400000000000000" pitchFamily="2" charset="-78"/>
              </a:rPr>
              <a:t>TCS</a:t>
            </a:r>
            <a:endParaRPr lang="en-US" b="1" dirty="0">
              <a:cs typeface="B Zar" panose="00000400000000000000" pitchFamily="2" charset="-78"/>
            </a:endParaRPr>
          </a:p>
          <a:p>
            <a:pPr algn="ctr"/>
            <a:endParaRPr lang="en-US" dirty="0"/>
          </a:p>
        </p:txBody>
      </p:sp>
      <p:pic>
        <p:nvPicPr>
          <p:cNvPr id="7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14200" end="1803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29115" y="60477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515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27"/>
    </mc:Choice>
    <mc:Fallback>
      <p:transition spd="slow" advTm="372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7"/>
        <p14:stopEvt time="35841" objId="7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549" y="513804"/>
            <a:ext cx="9816473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400" b="1" dirty="0" smtClean="0">
                <a:cs typeface="B Zar" panose="00000400000000000000" pitchFamily="2" charset="-78"/>
              </a:rPr>
              <a:t>نتایج حاصل از مقایسه </a:t>
            </a:r>
            <a:r>
              <a:rPr lang="en-US" sz="3400" b="1" dirty="0" smtClean="0">
                <a:cs typeface="B Zar" panose="00000400000000000000" pitchFamily="2" charset="-78"/>
              </a:rPr>
              <a:t>TCS</a:t>
            </a:r>
            <a:r>
              <a:rPr lang="fa-IR" sz="3400" b="1" dirty="0" smtClean="0">
                <a:cs typeface="B Zar" panose="00000400000000000000" pitchFamily="2" charset="-78"/>
              </a:rPr>
              <a:t> با برخی فشرده سازی های موفق</a:t>
            </a:r>
            <a:endParaRPr lang="en-US" sz="34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5367428"/>
            <a:ext cx="8596668" cy="1278069"/>
          </a:xfrm>
        </p:spPr>
        <p:txBody>
          <a:bodyPr>
            <a:normAutofit/>
          </a:bodyPr>
          <a:lstStyle/>
          <a:p>
            <a:pPr marL="0" indent="0" algn="just" rtl="1">
              <a:buNone/>
            </a:pPr>
            <a:r>
              <a:rPr lang="fa-IR" sz="1400" b="1" dirty="0" smtClean="0">
                <a:cs typeface="B Zar" panose="00000400000000000000" pitchFamily="2" charset="-78"/>
              </a:rPr>
              <a:t>از ارزیابی به دست آمده نتایج زیر حاصل شد:</a:t>
            </a: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b="1" dirty="0" smtClean="0">
                <a:cs typeface="B Zar" panose="00000400000000000000" pitchFamily="2" charset="-78"/>
              </a:rPr>
              <a:t>   </a:t>
            </a:r>
            <a:r>
              <a:rPr lang="en-US" sz="1400" b="1" dirty="0">
                <a:cs typeface="B Zar" panose="00000400000000000000" pitchFamily="2" charset="-78"/>
              </a:rPr>
              <a:t>TCS </a:t>
            </a:r>
            <a:r>
              <a:rPr lang="ar-SA" sz="1400" b="1" dirty="0">
                <a:cs typeface="B Zar" panose="00000400000000000000" pitchFamily="2" charset="-78"/>
              </a:rPr>
              <a:t>نسبت به سایر برنامه ها برای هر فایل در مجموعه داده نسبت فشرده سازی کمتری دارد. </a:t>
            </a:r>
            <a:endParaRPr lang="en-US" sz="1400" b="1" dirty="0" smtClean="0">
              <a:cs typeface="B Zar" panose="00000400000000000000" pitchFamily="2" charset="-78"/>
            </a:endParaRP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b="1" dirty="0" smtClean="0">
                <a:cs typeface="B Zar" panose="00000400000000000000" pitchFamily="2" charset="-78"/>
              </a:rPr>
              <a:t>Bzip2</a:t>
            </a:r>
            <a:r>
              <a:rPr lang="fa-IR" sz="1400" b="1" dirty="0" smtClean="0">
                <a:cs typeface="B Zar" panose="00000400000000000000" pitchFamily="2" charset="-78"/>
              </a:rPr>
              <a:t> </a:t>
            </a:r>
            <a:r>
              <a:rPr lang="fa-IR" sz="1400" b="1" dirty="0">
                <a:cs typeface="B Zar" panose="00000400000000000000" pitchFamily="2" charset="-78"/>
              </a:rPr>
              <a:t>و</a:t>
            </a:r>
            <a:r>
              <a:rPr lang="en-US" sz="1400" b="1" dirty="0">
                <a:cs typeface="B Zar" panose="00000400000000000000" pitchFamily="2" charset="-78"/>
              </a:rPr>
              <a:t>7-Zip </a:t>
            </a:r>
            <a:r>
              <a:rPr lang="ar-SA" sz="1400" b="1" dirty="0">
                <a:cs typeface="B Zar" panose="00000400000000000000" pitchFamily="2" charset="-78"/>
              </a:rPr>
              <a:t>بالاترین میانگین نسبت فشرده سازی را دارند زیرا از الگوریتم های متفاوتی نسبت به </a:t>
            </a:r>
            <a:r>
              <a:rPr lang="en-US" sz="1400" b="1" dirty="0" smtClean="0">
                <a:cs typeface="B Zar" panose="00000400000000000000" pitchFamily="2" charset="-78"/>
              </a:rPr>
              <a:t>Zip</a:t>
            </a:r>
            <a:r>
              <a:rPr lang="fa-IR" sz="1400" b="1" dirty="0" smtClean="0">
                <a:cs typeface="B Zar" panose="00000400000000000000" pitchFamily="2" charset="-78"/>
              </a:rPr>
              <a:t> </a:t>
            </a:r>
            <a:r>
              <a:rPr lang="ar-SA" sz="1400" b="1" dirty="0" smtClean="0">
                <a:cs typeface="B Zar" panose="00000400000000000000" pitchFamily="2" charset="-78"/>
              </a:rPr>
              <a:t>و </a:t>
            </a:r>
            <a:r>
              <a:rPr lang="en-US" sz="1400" b="1" dirty="0" err="1" smtClean="0">
                <a:cs typeface="B Zar" panose="00000400000000000000" pitchFamily="2" charset="-78"/>
              </a:rPr>
              <a:t>Gzip</a:t>
            </a:r>
            <a:r>
              <a:rPr lang="fa-IR" sz="1400" b="1" dirty="0" smtClean="0">
                <a:cs typeface="B Zar" panose="00000400000000000000" pitchFamily="2" charset="-78"/>
              </a:rPr>
              <a:t> </a:t>
            </a:r>
            <a:r>
              <a:rPr lang="ar-SA" sz="1400" b="1" dirty="0" smtClean="0">
                <a:cs typeface="B Zar" panose="00000400000000000000" pitchFamily="2" charset="-78"/>
              </a:rPr>
              <a:t>استفاده </a:t>
            </a:r>
            <a:r>
              <a:rPr lang="ar-SA" sz="1400" b="1" dirty="0">
                <a:cs typeface="B Zar" panose="00000400000000000000" pitchFamily="2" charset="-78"/>
              </a:rPr>
              <a:t>می کنند که بر اساس الگوریتم </a:t>
            </a:r>
            <a:r>
              <a:rPr lang="en-US" sz="1400" b="1" dirty="0" smtClean="0">
                <a:cs typeface="B Zar" panose="00000400000000000000" pitchFamily="2" charset="-78"/>
              </a:rPr>
              <a:t>DEFLATE</a:t>
            </a:r>
            <a:r>
              <a:rPr lang="fa-IR" sz="1400" b="1" dirty="0" smtClean="0">
                <a:cs typeface="B Zar" panose="00000400000000000000" pitchFamily="2" charset="-78"/>
              </a:rPr>
              <a:t> </a:t>
            </a:r>
            <a:r>
              <a:rPr lang="ar-SA" sz="1400" b="1" dirty="0" smtClean="0">
                <a:cs typeface="B Zar" panose="00000400000000000000" pitchFamily="2" charset="-78"/>
              </a:rPr>
              <a:t>است</a:t>
            </a:r>
            <a:r>
              <a:rPr lang="en-US" sz="1400" b="1" dirty="0" smtClean="0">
                <a:cs typeface="B Zar" panose="00000400000000000000" pitchFamily="2" charset="-78"/>
              </a:rPr>
              <a:t>.</a:t>
            </a:r>
            <a:endParaRPr lang="fa-IR" sz="1400" b="1" dirty="0" smtClean="0">
              <a:cs typeface="B Zar" panose="00000400000000000000" pitchFamily="2" charset="-78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7667844"/>
              </p:ext>
            </p:extLst>
          </p:nvPr>
        </p:nvGraphicFramePr>
        <p:xfrm>
          <a:off x="1957590" y="1751530"/>
          <a:ext cx="6503830" cy="3635308"/>
        </p:xfrm>
        <a:graphic>
          <a:graphicData uri="http://schemas.openxmlformats.org/drawingml/2006/table">
            <a:tbl>
              <a:tblPr rtl="1" firstRow="1" firstCol="1" bandRow="1">
                <a:tableStyleId>{3C2FFA5D-87B4-456A-9821-1D502468CF0F}</a:tableStyleId>
              </a:tblPr>
              <a:tblGrid>
                <a:gridCol w="731976">
                  <a:extLst>
                    <a:ext uri="{9D8B030D-6E8A-4147-A177-3AD203B41FA5}">
                      <a16:colId xmlns:a16="http://schemas.microsoft.com/office/drawing/2014/main" val="2923950921"/>
                    </a:ext>
                  </a:extLst>
                </a:gridCol>
                <a:gridCol w="715038">
                  <a:extLst>
                    <a:ext uri="{9D8B030D-6E8A-4147-A177-3AD203B41FA5}">
                      <a16:colId xmlns:a16="http://schemas.microsoft.com/office/drawing/2014/main" val="2274308480"/>
                    </a:ext>
                  </a:extLst>
                </a:gridCol>
                <a:gridCol w="750385">
                  <a:extLst>
                    <a:ext uri="{9D8B030D-6E8A-4147-A177-3AD203B41FA5}">
                      <a16:colId xmlns:a16="http://schemas.microsoft.com/office/drawing/2014/main" val="3794619053"/>
                    </a:ext>
                  </a:extLst>
                </a:gridCol>
                <a:gridCol w="687469">
                  <a:extLst>
                    <a:ext uri="{9D8B030D-6E8A-4147-A177-3AD203B41FA5}">
                      <a16:colId xmlns:a16="http://schemas.microsoft.com/office/drawing/2014/main" val="1900616396"/>
                    </a:ext>
                  </a:extLst>
                </a:gridCol>
                <a:gridCol w="631065">
                  <a:extLst>
                    <a:ext uri="{9D8B030D-6E8A-4147-A177-3AD203B41FA5}">
                      <a16:colId xmlns:a16="http://schemas.microsoft.com/office/drawing/2014/main" val="1621280670"/>
                    </a:ext>
                  </a:extLst>
                </a:gridCol>
                <a:gridCol w="1563712">
                  <a:extLst>
                    <a:ext uri="{9D8B030D-6E8A-4147-A177-3AD203B41FA5}">
                      <a16:colId xmlns:a16="http://schemas.microsoft.com/office/drawing/2014/main" val="2757594543"/>
                    </a:ext>
                  </a:extLst>
                </a:gridCol>
                <a:gridCol w="1424185">
                  <a:extLst>
                    <a:ext uri="{9D8B030D-6E8A-4147-A177-3AD203B41FA5}">
                      <a16:colId xmlns:a16="http://schemas.microsoft.com/office/drawing/2014/main" val="1880748055"/>
                    </a:ext>
                  </a:extLst>
                </a:gridCol>
              </a:tblGrid>
              <a:tr h="439352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err="1">
                          <a:effectLst/>
                        </a:rPr>
                        <a:t>Gzip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7-Zip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 smtClean="0">
                          <a:effectLst/>
                        </a:rPr>
                        <a:t>Zip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dirty="0">
                          <a:effectLst/>
                        </a:rPr>
                        <a:t>Bzip2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>
                          <a:effectLst/>
                        </a:rPr>
                        <a:t>TCS</a:t>
                      </a:r>
                      <a:endParaRPr lang="en-US" sz="14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dirty="0">
                          <a:effectLst/>
                        </a:rPr>
                        <a:t>مجموعه داده ها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dirty="0">
                          <a:effectLst/>
                        </a:rPr>
                        <a:t>    </a:t>
                      </a:r>
                      <a:r>
                        <a:rPr lang="en-US" sz="1400" dirty="0" smtClean="0">
                          <a:effectLst/>
                        </a:rPr>
                        <a:t>Data </a:t>
                      </a:r>
                      <a:r>
                        <a:rPr lang="en-US" sz="1400" dirty="0">
                          <a:effectLst/>
                        </a:rPr>
                        <a:t>set</a:t>
                      </a:r>
                      <a:endParaRPr lang="en-US" sz="14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9512976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2.96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4.24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2.96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3.79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1.93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 dirty="0">
                          <a:effectLst/>
                        </a:rPr>
                        <a:t>فایل </a:t>
                      </a:r>
                      <a:r>
                        <a:rPr lang="en-US" sz="1400" b="1" dirty="0">
                          <a:effectLst/>
                        </a:rPr>
                        <a:t>XML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XML file (21.6 MB)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14098168"/>
                  </a:ext>
                </a:extLst>
              </a:tr>
              <a:tr h="665055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2.45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3.48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2.45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3.12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1.62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>
                          <a:effectLst/>
                        </a:rPr>
                        <a:t>فایل </a:t>
                      </a:r>
                      <a:r>
                        <a:rPr lang="en-US" sz="1400" b="1">
                          <a:effectLst/>
                        </a:rPr>
                        <a:t>XML</a:t>
                      </a:r>
                      <a:r>
                        <a:rPr lang="fa-IR" sz="1400" b="1">
                          <a:effectLst/>
                        </a:rPr>
                        <a:t> کدگذاری </a:t>
                      </a:r>
                      <a:r>
                        <a:rPr lang="en-US" sz="1400" b="1">
                          <a:effectLst/>
                        </a:rPr>
                        <a:t>cpo37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cpo37 encoded XML file (18.1 MB)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8111228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3.91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4.25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3.88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4.22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2.23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>
                          <a:effectLst/>
                        </a:rPr>
                        <a:t>فایل کد </a:t>
                      </a:r>
                      <a:r>
                        <a:rPr lang="en-US" sz="1400" b="1">
                          <a:effectLst/>
                        </a:rPr>
                        <a:t>C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C code file (64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6458330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2.65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3.18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2.65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3.52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1.99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>
                          <a:effectLst/>
                        </a:rPr>
                        <a:t>کتاب انگلیسی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English book (680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6827695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2.66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3.14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2.66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3.54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2.02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>
                          <a:effectLst/>
                        </a:rPr>
                        <a:t>کتاب ایتالیایی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Italian book (626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5057454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2.01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2.35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2.01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2.59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1.59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>
                          <a:effectLst/>
                        </a:rPr>
                        <a:t>کتاب چینی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Chinese book (285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1593572"/>
                  </a:ext>
                </a:extLst>
              </a:tr>
              <a:tr h="213968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2.77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3.44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2.77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3.46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1.9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>
                          <a:effectLst/>
                        </a:rPr>
                        <a:t>میانگین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Average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5804402"/>
                  </a:ext>
                </a:extLst>
              </a:tr>
            </a:tbl>
          </a:graphicData>
        </a:graphic>
      </p:graphicFrame>
      <p:pic>
        <p:nvPicPr>
          <p:cNvPr id="6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51000" end="1206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77600" y="603589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36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649"/>
    </mc:Choice>
    <mc:Fallback>
      <p:transition spd="slow" advTm="58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6"/>
        <p14:stopEvt time="58649" objId="6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عنوان سمینار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2518121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ar-SA" sz="3600" b="1" dirty="0">
                <a:cs typeface="B Zar" panose="00000400000000000000" pitchFamily="2" charset="-78"/>
              </a:rPr>
              <a:t>بهبود نسبت فشر</a:t>
            </a:r>
            <a:r>
              <a:rPr lang="fa-IR" sz="3600" b="1" dirty="0">
                <a:cs typeface="B Zar" panose="00000400000000000000" pitchFamily="2" charset="-78"/>
              </a:rPr>
              <a:t>ده سازی متن</a:t>
            </a:r>
            <a:r>
              <a:rPr lang="ar-SA" sz="3600" b="1" dirty="0">
                <a:cs typeface="B Zar" panose="00000400000000000000" pitchFamily="2" charset="-78"/>
              </a:rPr>
              <a:t> برای متن </a:t>
            </a:r>
            <a:r>
              <a:rPr lang="ar-SA" sz="3600" b="1" dirty="0" smtClean="0">
                <a:cs typeface="B Zar" panose="00000400000000000000" pitchFamily="2" charset="-78"/>
              </a:rPr>
              <a:t>اسکی</a:t>
            </a:r>
            <a:r>
              <a:rPr lang="fa-IR" sz="3600" b="1" dirty="0" smtClean="0">
                <a:cs typeface="B Zar" panose="00000400000000000000" pitchFamily="2" charset="-78"/>
              </a:rPr>
              <a:t> </a:t>
            </a:r>
          </a:p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(بررسی و مرور)</a:t>
            </a:r>
            <a:endParaRPr lang="en-US" sz="3600" dirty="0">
              <a:cs typeface="B Zar" panose="00000400000000000000" pitchFamily="2" charset="-78"/>
            </a:endParaRPr>
          </a:p>
        </p:txBody>
      </p:sp>
      <p:pic>
        <p:nvPicPr>
          <p:cNvPr id="4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000" end="7116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8964" y="60734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80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132"/>
    </mc:Choice>
    <mc:Fallback>
      <p:transition spd="slow" advTm="151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4"/>
        <p14:stopEvt time="14724" objId="4"/>
      </p14:showEvt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549" y="513804"/>
            <a:ext cx="9816473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400" b="1" dirty="0" smtClean="0">
                <a:cs typeface="B Zar" panose="00000400000000000000" pitchFamily="2" charset="-78"/>
              </a:rPr>
              <a:t>نتایج حاصل از مقایسه</a:t>
            </a:r>
            <a:r>
              <a:rPr lang="en-US" sz="3400" b="1" dirty="0" smtClean="0">
                <a:cs typeface="B Zar" panose="00000400000000000000" pitchFamily="2" charset="-78"/>
              </a:rPr>
              <a:t> ACM+DEFLATE</a:t>
            </a:r>
            <a:endParaRPr lang="en-US" sz="34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17706595"/>
              </p:ext>
            </p:extLst>
          </p:nvPr>
        </p:nvGraphicFramePr>
        <p:xfrm>
          <a:off x="1609863" y="2408346"/>
          <a:ext cx="7895569" cy="3296930"/>
        </p:xfrm>
        <a:graphic>
          <a:graphicData uri="http://schemas.openxmlformats.org/drawingml/2006/table">
            <a:tbl>
              <a:tblPr rtl="1" firstRow="1" firstCol="1" bandRow="1">
                <a:tableStyleId>{BC89EF96-8CEA-46FF-86C4-4CE0E7609802}</a:tableStyleId>
              </a:tblPr>
              <a:tblGrid>
                <a:gridCol w="1054392">
                  <a:extLst>
                    <a:ext uri="{9D8B030D-6E8A-4147-A177-3AD203B41FA5}">
                      <a16:colId xmlns:a16="http://schemas.microsoft.com/office/drawing/2014/main" val="3844028125"/>
                    </a:ext>
                  </a:extLst>
                </a:gridCol>
                <a:gridCol w="865452">
                  <a:extLst>
                    <a:ext uri="{9D8B030D-6E8A-4147-A177-3AD203B41FA5}">
                      <a16:colId xmlns:a16="http://schemas.microsoft.com/office/drawing/2014/main" val="2706434513"/>
                    </a:ext>
                  </a:extLst>
                </a:gridCol>
                <a:gridCol w="1003424">
                  <a:extLst>
                    <a:ext uri="{9D8B030D-6E8A-4147-A177-3AD203B41FA5}">
                      <a16:colId xmlns:a16="http://schemas.microsoft.com/office/drawing/2014/main" val="70935440"/>
                    </a:ext>
                  </a:extLst>
                </a:gridCol>
                <a:gridCol w="890538">
                  <a:extLst>
                    <a:ext uri="{9D8B030D-6E8A-4147-A177-3AD203B41FA5}">
                      <a16:colId xmlns:a16="http://schemas.microsoft.com/office/drawing/2014/main" val="990744580"/>
                    </a:ext>
                  </a:extLst>
                </a:gridCol>
                <a:gridCol w="1634781">
                  <a:extLst>
                    <a:ext uri="{9D8B030D-6E8A-4147-A177-3AD203B41FA5}">
                      <a16:colId xmlns:a16="http://schemas.microsoft.com/office/drawing/2014/main" val="1600129505"/>
                    </a:ext>
                  </a:extLst>
                </a:gridCol>
                <a:gridCol w="2446982">
                  <a:extLst>
                    <a:ext uri="{9D8B030D-6E8A-4147-A177-3AD203B41FA5}">
                      <a16:colId xmlns:a16="http://schemas.microsoft.com/office/drawing/2014/main" val="930320946"/>
                    </a:ext>
                  </a:extLst>
                </a:gridCol>
              </a:tblGrid>
              <a:tr h="642732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b="1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effectLst/>
                        </a:rPr>
                        <a:t>ACM </a:t>
                      </a:r>
                      <a:r>
                        <a:rPr lang="en-US" sz="1400" b="1" dirty="0">
                          <a:effectLst/>
                        </a:rPr>
                        <a:t>+ </a:t>
                      </a:r>
                      <a:r>
                        <a:rPr lang="en-US" sz="1400" b="1" dirty="0" err="1" smtClean="0">
                          <a:effectLst/>
                        </a:rPr>
                        <a:t>Gzip</a:t>
                      </a:r>
                      <a:endParaRPr lang="en-US" sz="1400" b="1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b="1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err="1" smtClean="0">
                          <a:effectLst/>
                        </a:rPr>
                        <a:t>Gzip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b="1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effectLst/>
                        </a:rPr>
                        <a:t>ACM </a:t>
                      </a:r>
                      <a:r>
                        <a:rPr lang="en-US" sz="1400" b="1" dirty="0">
                          <a:effectLst/>
                        </a:rPr>
                        <a:t>+ Zip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b="1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 smtClean="0">
                          <a:effectLst/>
                        </a:rPr>
                        <a:t>Zip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b="1" dirty="0" smtClean="0">
                        <a:effectLst/>
                      </a:endParaRPr>
                    </a:p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 dirty="0" smtClean="0">
                          <a:effectLst/>
                        </a:rPr>
                        <a:t>مجموعه </a:t>
                      </a:r>
                      <a:r>
                        <a:rPr lang="ar-SA" sz="1400" b="1" dirty="0">
                          <a:effectLst/>
                        </a:rPr>
                        <a:t>داده ها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400" b="1" dirty="0" smtClean="0">
                        <a:effectLst/>
                      </a:endParaRPr>
                    </a:p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 dirty="0" smtClean="0">
                          <a:effectLst/>
                        </a:rPr>
                        <a:t>                  </a:t>
                      </a:r>
                      <a:r>
                        <a:rPr lang="en-US" sz="1400" b="1" dirty="0">
                          <a:effectLst/>
                        </a:rPr>
                        <a:t>Data set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3440514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2.92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2.96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2.92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2.96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>
                          <a:effectLst/>
                        </a:rPr>
                        <a:t>فایل </a:t>
                      </a:r>
                      <a:r>
                        <a:rPr lang="en-US" sz="1400" b="1">
                          <a:effectLst/>
                        </a:rPr>
                        <a:t>XML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XML file (21.6 MB)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9719175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3.82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3.91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3.77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3.88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>
                          <a:effectLst/>
                        </a:rPr>
                        <a:t>فایل کد </a:t>
                      </a:r>
                      <a:r>
                        <a:rPr lang="en-US" sz="1400" b="1">
                          <a:effectLst/>
                        </a:rPr>
                        <a:t>C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C code file (64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38570880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2.66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2.65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2.66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2.65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400" b="1">
                          <a:effectLst/>
                        </a:rPr>
                        <a:t>کتاب انگلیسی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English book (680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4006578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2.58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2.66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2.58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2.66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>
                          <a:effectLst/>
                        </a:rPr>
                        <a:t>کتاب ایتالیایی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Italian book (626 KB)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4312083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3.05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>
                          <a:effectLst/>
                        </a:rPr>
                        <a:t>2.98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3.04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400" b="1">
                          <a:effectLst/>
                        </a:rPr>
                        <a:t>میانگین</a:t>
                      </a:r>
                      <a:endParaRPr lang="en-US" sz="14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dirty="0">
                          <a:effectLst/>
                        </a:rPr>
                        <a:t>Average</a:t>
                      </a:r>
                      <a:endParaRPr lang="en-US" sz="14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9870307"/>
                  </a:ext>
                </a:extLst>
              </a:tr>
            </a:tbl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1282247" y="1735587"/>
            <a:ext cx="8596668" cy="658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rtl="1">
              <a:buFont typeface="Garamond" pitchFamily="18" charset="0"/>
              <a:buNone/>
            </a:pPr>
            <a:r>
              <a:rPr lang="ar-SA" sz="1500" b="1" dirty="0" smtClean="0">
                <a:cs typeface="B Zar" panose="00000400000000000000" pitchFamily="2" charset="-78"/>
              </a:rPr>
              <a:t>سوال</a:t>
            </a:r>
            <a:r>
              <a:rPr lang="fa-IR" sz="1500" b="1" dirty="0" smtClean="0">
                <a:cs typeface="B Zar" panose="00000400000000000000" pitchFamily="2" charset="-78"/>
              </a:rPr>
              <a:t>ی که از ارزیابی قبل حاصل شد</a:t>
            </a:r>
            <a:r>
              <a:rPr lang="ar-SA" sz="1500" b="1" dirty="0" smtClean="0">
                <a:cs typeface="B Zar" panose="00000400000000000000" pitchFamily="2" charset="-78"/>
              </a:rPr>
              <a:t> </a:t>
            </a:r>
            <a:r>
              <a:rPr lang="fa-IR" sz="1500" b="1" dirty="0" smtClean="0">
                <a:cs typeface="B Zar" panose="00000400000000000000" pitchFamily="2" charset="-78"/>
              </a:rPr>
              <a:t>اینست که </a:t>
            </a:r>
            <a:r>
              <a:rPr lang="ar-SA" sz="1500" b="1" dirty="0" smtClean="0">
                <a:cs typeface="B Zar" panose="00000400000000000000" pitchFamily="2" charset="-78"/>
              </a:rPr>
              <a:t>آیا استفاده از </a:t>
            </a:r>
            <a:r>
              <a:rPr lang="fa-IR" sz="1500" b="1" dirty="0" smtClean="0">
                <a:cs typeface="B Zar" panose="00000400000000000000" pitchFamily="2" charset="-78"/>
              </a:rPr>
              <a:t> </a:t>
            </a:r>
            <a:r>
              <a:rPr lang="en-US" sz="1500" b="1" dirty="0" smtClean="0">
                <a:cs typeface="B Zar" panose="00000400000000000000" pitchFamily="2" charset="-78"/>
              </a:rPr>
              <a:t>ACM</a:t>
            </a:r>
            <a:r>
              <a:rPr lang="fa-IR" sz="1500" b="1" dirty="0" smtClean="0">
                <a:cs typeface="B Zar" panose="00000400000000000000" pitchFamily="2" charset="-78"/>
              </a:rPr>
              <a:t> </a:t>
            </a:r>
            <a:r>
              <a:rPr lang="ar-SA" sz="1500" b="1" dirty="0" smtClean="0">
                <a:cs typeface="B Zar" panose="00000400000000000000" pitchFamily="2" charset="-78"/>
              </a:rPr>
              <a:t>به عنوان پیش پردازنده باعث افزایش نسبت فشرده سازی الگوریتم </a:t>
            </a:r>
            <a:r>
              <a:rPr lang="en-US" sz="1500" b="1" dirty="0" smtClean="0">
                <a:cs typeface="B Zar" panose="00000400000000000000" pitchFamily="2" charset="-78"/>
              </a:rPr>
              <a:t>DEFLATE</a:t>
            </a:r>
            <a:r>
              <a:rPr lang="fa-IR" sz="1500" b="1" dirty="0" smtClean="0">
                <a:cs typeface="B Zar" panose="00000400000000000000" pitchFamily="2" charset="-78"/>
              </a:rPr>
              <a:t> </a:t>
            </a:r>
            <a:r>
              <a:rPr lang="ar-SA" sz="1500" b="1" dirty="0" smtClean="0">
                <a:cs typeface="B Zar" panose="00000400000000000000" pitchFamily="2" charset="-78"/>
              </a:rPr>
              <a:t>می شود یا خی</a:t>
            </a:r>
            <a:r>
              <a:rPr lang="fa-IR" sz="1500" b="1" dirty="0" smtClean="0">
                <a:cs typeface="B Zar" panose="00000400000000000000" pitchFamily="2" charset="-78"/>
              </a:rPr>
              <a:t>ر؟</a:t>
            </a:r>
            <a:endParaRPr lang="en-US" sz="1500" b="1" dirty="0" smtClean="0">
              <a:cs typeface="B Zar" panose="00000400000000000000" pitchFamily="2" charset="-78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596984" y="5692466"/>
            <a:ext cx="7934203" cy="68257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1400" b="1" dirty="0">
                <a:cs typeface="B Zar" panose="00000400000000000000" pitchFamily="2" charset="-78"/>
              </a:rPr>
              <a:t>ارزیابی انجام شده نشان می دهد که استفاده از </a:t>
            </a:r>
            <a:r>
              <a:rPr lang="en-US" sz="1400" b="1" dirty="0">
                <a:cs typeface="B Zar" panose="00000400000000000000" pitchFamily="2" charset="-78"/>
              </a:rPr>
              <a:t>ACM</a:t>
            </a:r>
            <a:r>
              <a:rPr lang="fa-IR" sz="1400" b="1" dirty="0">
                <a:cs typeface="B Zar" panose="00000400000000000000" pitchFamily="2" charset="-78"/>
              </a:rPr>
              <a:t> باعث افزایش نسبت فشرده سازی الگوریتم </a:t>
            </a:r>
            <a:r>
              <a:rPr lang="en-US" sz="1400" b="1" dirty="0">
                <a:cs typeface="B Zar" panose="00000400000000000000" pitchFamily="2" charset="-78"/>
              </a:rPr>
              <a:t>DEFLATE</a:t>
            </a:r>
            <a:r>
              <a:rPr lang="fa-IR" sz="1400" b="1" dirty="0">
                <a:cs typeface="B Zar" panose="00000400000000000000" pitchFamily="2" charset="-78"/>
              </a:rPr>
              <a:t> نخواهد شد.</a:t>
            </a:r>
            <a:r>
              <a:rPr lang="ar-SA" sz="1400" b="1" dirty="0">
                <a:cs typeface="B Zar" panose="00000400000000000000" pitchFamily="2" charset="-78"/>
              </a:rPr>
              <a:t> </a:t>
            </a:r>
            <a:endParaRPr lang="en-US" sz="1400" b="1" dirty="0">
              <a:cs typeface="B Zar" panose="00000400000000000000" pitchFamily="2" charset="-78"/>
            </a:endParaRPr>
          </a:p>
          <a:p>
            <a:pPr algn="ctr"/>
            <a:endParaRPr lang="en-US" dirty="0"/>
          </a:p>
        </p:txBody>
      </p:sp>
      <p:pic>
        <p:nvPicPr>
          <p:cNvPr id="6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10300" end="853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8963" y="607024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65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804"/>
    </mc:Choice>
    <mc:Fallback>
      <p:transition spd="slow" advTm="348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6"/>
        <p14:stopEvt time="34749" objId="6"/>
      </p14:showEvt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جمع بندی و پیشنهادات 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97747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45500" end="813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64721" y="60605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30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96"/>
    </mc:Choice>
    <mc:Fallback>
      <p:transition spd="slow" advTm="32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3"/>
        <p14:stopEvt time="3296" objId="3"/>
      </p14:showEvt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جمع بندی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2160589"/>
            <a:ext cx="8596668" cy="3880773"/>
          </a:xfrm>
        </p:spPr>
        <p:txBody>
          <a:bodyPr>
            <a:normAutofit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b="1" dirty="0">
                <a:cs typeface="B Zar" panose="00000400000000000000" pitchFamily="2" charset="-78"/>
              </a:rPr>
              <a:t>ن</a:t>
            </a:r>
            <a:r>
              <a:rPr lang="ar-SA" b="1" dirty="0" smtClean="0">
                <a:cs typeface="B Zar" panose="00000400000000000000" pitchFamily="2" charset="-78"/>
              </a:rPr>
              <a:t>تایج </a:t>
            </a:r>
            <a:r>
              <a:rPr lang="ar-SA" b="1" dirty="0">
                <a:cs typeface="B Zar" panose="00000400000000000000" pitchFamily="2" charset="-78"/>
              </a:rPr>
              <a:t>حاصل از ارزیابی </a:t>
            </a:r>
            <a:r>
              <a:rPr lang="en-US" b="1" dirty="0">
                <a:cs typeface="B Zar" panose="00000400000000000000" pitchFamily="2" charset="-78"/>
              </a:rPr>
              <a:t>TCS</a:t>
            </a:r>
            <a:r>
              <a:rPr lang="ar-SA" b="1" dirty="0">
                <a:cs typeface="B Zar" panose="00000400000000000000" pitchFamily="2" charset="-78"/>
              </a:rPr>
              <a:t> نشان می دهد که در حالت فعلی، مدعی سایر برنامه های فشرده سازی عمومی </a:t>
            </a:r>
            <a:r>
              <a:rPr lang="ar-SA" b="1" dirty="0" smtClean="0">
                <a:cs typeface="B Zar" panose="00000400000000000000" pitchFamily="2" charset="-78"/>
              </a:rPr>
              <a:t>نیست. </a:t>
            </a:r>
            <a:r>
              <a:rPr lang="fa-IR" b="1" dirty="0" smtClean="0">
                <a:cs typeface="B Zar" panose="00000400000000000000" pitchFamily="2" charset="-78"/>
              </a:rPr>
              <a:t>ولی </a:t>
            </a:r>
            <a:r>
              <a:rPr lang="ar-SA" b="1" dirty="0" smtClean="0">
                <a:cs typeface="B Zar" panose="00000400000000000000" pitchFamily="2" charset="-78"/>
              </a:rPr>
              <a:t>فشرده </a:t>
            </a:r>
            <a:r>
              <a:rPr lang="ar-SA" b="1" dirty="0">
                <a:cs typeface="B Zar" panose="00000400000000000000" pitchFamily="2" charset="-78"/>
              </a:rPr>
              <a:t>سازی متوسط ​​بهتری </a:t>
            </a:r>
            <a:r>
              <a:rPr lang="fa-IR" b="1" dirty="0" smtClean="0">
                <a:cs typeface="B Zar" panose="00000400000000000000" pitchFamily="2" charset="-78"/>
              </a:rPr>
              <a:t>نسبت به برخی </a:t>
            </a:r>
            <a:r>
              <a:rPr lang="fa-IR" b="1" dirty="0">
                <a:cs typeface="B Zar" panose="00000400000000000000" pitchFamily="2" charset="-78"/>
              </a:rPr>
              <a:t>م</a:t>
            </a:r>
            <a:r>
              <a:rPr lang="ar-SA" b="1" dirty="0">
                <a:cs typeface="B Zar" panose="00000400000000000000" pitchFamily="2" charset="-78"/>
              </a:rPr>
              <a:t>دل های فشرده سازی </a:t>
            </a:r>
            <a:r>
              <a:rPr lang="ar-SA" b="1" dirty="0" smtClean="0">
                <a:cs typeface="B Zar" panose="00000400000000000000" pitchFamily="2" charset="-78"/>
              </a:rPr>
              <a:t>عمومی</a:t>
            </a:r>
            <a:r>
              <a:rPr lang="fa-IR" b="1" dirty="0" smtClean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دارد. </a:t>
            </a:r>
            <a:r>
              <a:rPr lang="ar-SA" b="1" dirty="0">
                <a:cs typeface="B Zar" panose="00000400000000000000" pitchFamily="2" charset="-78"/>
              </a:rPr>
              <a:t>بنابراین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می تواند مدعی رشته تخصصی تر فشرده سازی </a:t>
            </a:r>
            <a:r>
              <a:rPr lang="en-US" b="1" dirty="0">
                <a:cs typeface="B Zar" panose="00000400000000000000" pitchFamily="2" charset="-78"/>
              </a:rPr>
              <a:t>ASCII</a:t>
            </a:r>
            <a:r>
              <a:rPr lang="ar-SA" b="1" dirty="0">
                <a:cs typeface="B Zar" panose="00000400000000000000" pitchFamily="2" charset="-78"/>
              </a:rPr>
              <a:t> باشد. ارزیابی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نشان </a:t>
            </a:r>
            <a:r>
              <a:rPr lang="ar-SA" b="1" dirty="0">
                <a:cs typeface="B Zar" panose="00000400000000000000" pitchFamily="2" charset="-78"/>
              </a:rPr>
              <a:t>می دهد که می توان آن را در هر شکلی از متن بدون افزایش اندازه فشرده استفاده کرد، اما نسبت فشرده سازی قابل توجهی فقط در متون سنگین </a:t>
            </a:r>
            <a:r>
              <a:rPr lang="en-US" b="1" dirty="0">
                <a:cs typeface="B Zar" panose="00000400000000000000" pitchFamily="2" charset="-78"/>
              </a:rPr>
              <a:t>ASCII</a:t>
            </a:r>
            <a:r>
              <a:rPr lang="ar-SA" b="1" dirty="0">
                <a:cs typeface="B Zar" panose="00000400000000000000" pitchFamily="2" charset="-78"/>
              </a:rPr>
              <a:t> به دست می </a:t>
            </a:r>
            <a:r>
              <a:rPr lang="ar-SA" b="1" dirty="0" smtClean="0">
                <a:cs typeface="B Zar" panose="00000400000000000000" pitchFamily="2" charset="-78"/>
              </a:rPr>
              <a:t>آ</a:t>
            </a:r>
            <a:r>
              <a:rPr lang="fa-IR" b="1" dirty="0" smtClean="0">
                <a:cs typeface="B Zar" panose="00000400000000000000" pitchFamily="2" charset="-78"/>
              </a:rPr>
              <a:t>ور</a:t>
            </a:r>
            <a:r>
              <a:rPr lang="ar-SA" b="1" dirty="0" smtClean="0">
                <a:cs typeface="B Zar" panose="00000400000000000000" pitchFamily="2" charset="-78"/>
              </a:rPr>
              <a:t>د</a:t>
            </a:r>
            <a:r>
              <a:rPr lang="ar-SA" b="1" dirty="0">
                <a:cs typeface="B Zar" panose="00000400000000000000" pitchFamily="2" charset="-78"/>
              </a:rPr>
              <a:t>. با این وجود، نسبت فشرده سازی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در مقایسه با برنامه های فشرده سازی عمومی بسیار کوچک </a:t>
            </a:r>
            <a:r>
              <a:rPr lang="ar-SA" b="1" dirty="0" smtClean="0">
                <a:cs typeface="B Zar" panose="00000400000000000000" pitchFamily="2" charset="-78"/>
              </a:rPr>
              <a:t>است. </a:t>
            </a:r>
            <a:r>
              <a:rPr lang="ar-SA" b="1" dirty="0">
                <a:cs typeface="B Zar" panose="00000400000000000000" pitchFamily="2" charset="-78"/>
              </a:rPr>
              <a:t>ترکیب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با برنامه های فشرده سازی مبتنی بر </a:t>
            </a:r>
            <a:r>
              <a:rPr lang="en-US" b="1" dirty="0">
                <a:cs typeface="B Zar" panose="00000400000000000000" pitchFamily="2" charset="-78"/>
              </a:rPr>
              <a:t>DEFLATE</a:t>
            </a:r>
            <a:r>
              <a:rPr lang="ar-SA" b="1" dirty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ممکن </a:t>
            </a:r>
            <a:r>
              <a:rPr lang="ar-SA" b="1" dirty="0">
                <a:cs typeface="B Zar" panose="00000400000000000000" pitchFamily="2" charset="-78"/>
              </a:rPr>
              <a:t>است </a:t>
            </a:r>
            <a:r>
              <a:rPr lang="fa-IR" b="1" dirty="0" smtClean="0">
                <a:cs typeface="B Zar" panose="00000400000000000000" pitchFamily="2" charset="-78"/>
              </a:rPr>
              <a:t>نسب</a:t>
            </a:r>
            <a:r>
              <a:rPr lang="ar-SA" b="1" dirty="0" smtClean="0">
                <a:cs typeface="B Zar" panose="00000400000000000000" pitchFamily="2" charset="-78"/>
              </a:rPr>
              <a:t>ت </a:t>
            </a:r>
            <a:r>
              <a:rPr lang="ar-SA" b="1" dirty="0">
                <a:cs typeface="B Zar" panose="00000400000000000000" pitchFamily="2" charset="-78"/>
              </a:rPr>
              <a:t>فشرده سازی </a:t>
            </a:r>
            <a:r>
              <a:rPr lang="ar-SA" b="1" dirty="0" smtClean="0">
                <a:cs typeface="B Zar" panose="00000400000000000000" pitchFamily="2" charset="-78"/>
              </a:rPr>
              <a:t>را </a:t>
            </a:r>
            <a:r>
              <a:rPr lang="ar-SA" b="1" dirty="0">
                <a:cs typeface="B Zar" panose="00000400000000000000" pitchFamily="2" charset="-78"/>
              </a:rPr>
              <a:t>افزایش </a:t>
            </a:r>
            <a:r>
              <a:rPr lang="ar-SA" b="1" dirty="0" smtClean="0">
                <a:cs typeface="B Zar" panose="00000400000000000000" pitchFamily="2" charset="-78"/>
              </a:rPr>
              <a:t>ده</a:t>
            </a:r>
            <a:r>
              <a:rPr lang="fa-IR" b="1" dirty="0" smtClean="0">
                <a:cs typeface="B Zar" panose="00000400000000000000" pitchFamily="2" charset="-78"/>
              </a:rPr>
              <a:t>د.</a:t>
            </a:r>
            <a:endParaRPr lang="en-US" b="1" dirty="0">
              <a:cs typeface="B Zar" panose="00000400000000000000" pitchFamily="2" charset="-78"/>
            </a:endParaRPr>
          </a:p>
        </p:txBody>
      </p:sp>
      <p:pic>
        <p:nvPicPr>
          <p:cNvPr id="4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49000" end="444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77600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00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553"/>
    </mc:Choice>
    <mc:Fallback>
      <p:transition spd="slow" advTm="375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4"/>
        <p14:stopEvt time="36938" objId="4"/>
      </p14:showEvt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پیشنهادات و کارهای آینده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2160589"/>
            <a:ext cx="8596668" cy="3880773"/>
          </a:xfrm>
        </p:spPr>
        <p:txBody>
          <a:bodyPr>
            <a:noAutofit/>
          </a:bodyPr>
          <a:lstStyle/>
          <a:p>
            <a:pPr algn="just" rtl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Zar" panose="00000400000000000000" pitchFamily="2" charset="-78"/>
              </a:rPr>
              <a:t>  </a:t>
            </a:r>
            <a:r>
              <a:rPr lang="ar-SA" b="1" dirty="0" smtClean="0">
                <a:cs typeface="B Zar" panose="00000400000000000000" pitchFamily="2" charset="-78"/>
              </a:rPr>
              <a:t>کارهای </a:t>
            </a:r>
            <a:r>
              <a:rPr lang="ar-SA" b="1" dirty="0">
                <a:cs typeface="B Zar" panose="00000400000000000000" pitchFamily="2" charset="-78"/>
              </a:rPr>
              <a:t>آینده در </a:t>
            </a:r>
            <a:r>
              <a:rPr lang="en-US" b="1" dirty="0">
                <a:cs typeface="B Zar" panose="00000400000000000000" pitchFamily="2" charset="-78"/>
              </a:rPr>
              <a:t>TCS</a:t>
            </a:r>
            <a:r>
              <a:rPr lang="ar-SA" b="1" dirty="0">
                <a:cs typeface="B Zar" panose="00000400000000000000" pitchFamily="2" charset="-78"/>
              </a:rPr>
              <a:t> شامل یافتن یک ماژول کدگذاری هافمن است که </a:t>
            </a:r>
            <a:r>
              <a:rPr lang="fa-IR" b="1" dirty="0" smtClean="0">
                <a:cs typeface="B Zar" panose="00000400000000000000" pitchFamily="2" charset="-78"/>
              </a:rPr>
              <a:t>ب</a:t>
            </a:r>
            <a:r>
              <a:rPr lang="ar-SA" b="1" dirty="0" smtClean="0">
                <a:cs typeface="B Zar" panose="00000400000000000000" pitchFamily="2" charset="-78"/>
              </a:rPr>
              <a:t>تواند </a:t>
            </a:r>
            <a:r>
              <a:rPr lang="ar-SA" b="1" dirty="0">
                <a:cs typeface="B Zar" panose="00000400000000000000" pitchFamily="2" charset="-78"/>
              </a:rPr>
              <a:t>خروجی دودویی را از ماژول کدگذاری دیکشنری فشرده کند. </a:t>
            </a:r>
            <a:endParaRPr lang="fa-IR" b="1" dirty="0" smtClean="0">
              <a:cs typeface="B Zar" panose="00000400000000000000" pitchFamily="2" charset="-78"/>
            </a:endParaRPr>
          </a:p>
          <a:p>
            <a:pPr algn="just" rtl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Zar" panose="00000400000000000000" pitchFamily="2" charset="-78"/>
              </a:rPr>
              <a:t>  </a:t>
            </a:r>
            <a:r>
              <a:rPr lang="ar-SA" b="1" dirty="0" smtClean="0">
                <a:cs typeface="B Zar" panose="00000400000000000000" pitchFamily="2" charset="-78"/>
              </a:rPr>
              <a:t>آزمایش </a:t>
            </a:r>
            <a:r>
              <a:rPr lang="ar-SA" b="1" dirty="0">
                <a:cs typeface="B Zar" panose="00000400000000000000" pitchFamily="2" charset="-78"/>
              </a:rPr>
              <a:t>الگوریتم هایی که توسط </a:t>
            </a:r>
            <a:r>
              <a:rPr lang="en-US" b="1" dirty="0">
                <a:cs typeface="B Zar" panose="00000400000000000000" pitchFamily="2" charset="-78"/>
              </a:rPr>
              <a:t>DEFLATE</a:t>
            </a:r>
            <a:r>
              <a:rPr lang="ar-SA" b="1" dirty="0">
                <a:cs typeface="B Zar" panose="00000400000000000000" pitchFamily="2" charset="-78"/>
              </a:rPr>
              <a:t> برای بهبود نسبت فشرده سازی استفاده نشده است، نیز کار آینده است. </a:t>
            </a:r>
            <a:endParaRPr lang="en-US" b="1" dirty="0">
              <a:cs typeface="B Zar" panose="00000400000000000000" pitchFamily="2" charset="-78"/>
            </a:endParaRPr>
          </a:p>
          <a:p>
            <a:pPr algn="just" rtl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Zar" panose="00000400000000000000" pitchFamily="2" charset="-78"/>
              </a:rPr>
              <a:t>  </a:t>
            </a:r>
            <a:r>
              <a:rPr lang="ar-SA" b="1" dirty="0" smtClean="0">
                <a:cs typeface="B Zar" panose="00000400000000000000" pitchFamily="2" charset="-78"/>
              </a:rPr>
              <a:t>برای </a:t>
            </a:r>
            <a:r>
              <a:rPr lang="ar-SA" b="1" dirty="0">
                <a:cs typeface="B Zar" panose="00000400000000000000" pitchFamily="2" charset="-78"/>
              </a:rPr>
              <a:t>افزایش نسبت فشرده سازی می توان پیشرفت هایی در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انجام داد.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می تواند فشرده سازی کاراکترهای غیر </a:t>
            </a:r>
            <a:r>
              <a:rPr lang="en-US" b="1" dirty="0">
                <a:cs typeface="B Zar" panose="00000400000000000000" pitchFamily="2" charset="-78"/>
              </a:rPr>
              <a:t>ASCII</a:t>
            </a:r>
            <a:r>
              <a:rPr lang="ar-SA" b="1" dirty="0">
                <a:cs typeface="B Zar" panose="00000400000000000000" pitchFamily="2" charset="-78"/>
              </a:rPr>
              <a:t> را بهبود بخشد، زیرا تکنیک فعلی بهینه نیست. </a:t>
            </a:r>
            <a:endParaRPr lang="en-US" b="1" dirty="0">
              <a:cs typeface="B Zar" panose="00000400000000000000" pitchFamily="2" charset="-78"/>
            </a:endParaRPr>
          </a:p>
          <a:p>
            <a:pPr algn="just" rtl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Zar" panose="00000400000000000000" pitchFamily="2" charset="-78"/>
              </a:rPr>
              <a:t>  </a:t>
            </a:r>
            <a:r>
              <a:rPr lang="ar-SA" b="1" dirty="0" smtClean="0">
                <a:cs typeface="B Zar" panose="00000400000000000000" pitchFamily="2" charset="-78"/>
              </a:rPr>
              <a:t>همچنین</a:t>
            </a:r>
            <a:r>
              <a:rPr lang="fa-IR" b="1" dirty="0" smtClean="0">
                <a:cs typeface="B Zar" panose="00000400000000000000" pitchFamily="2" charset="-78"/>
              </a:rPr>
              <a:t> با بازنویسی کد در </a:t>
            </a:r>
            <a:r>
              <a:rPr lang="en-US" b="1" dirty="0" smtClean="0">
                <a:cs typeface="B Zar" panose="00000400000000000000" pitchFamily="2" charset="-78"/>
              </a:rPr>
              <a:t>C </a:t>
            </a:r>
            <a:r>
              <a:rPr lang="ar-SA" b="1" dirty="0" smtClean="0">
                <a:cs typeface="B Zar" panose="00000400000000000000" pitchFamily="2" charset="-78"/>
              </a:rPr>
              <a:t> </a:t>
            </a:r>
            <a:r>
              <a:rPr lang="ar-SA" b="1" dirty="0">
                <a:cs typeface="B Zar" panose="00000400000000000000" pitchFamily="2" charset="-78"/>
              </a:rPr>
              <a:t>می توان افزایش تأخیر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را بهبود داد. </a:t>
            </a:r>
            <a:endParaRPr lang="en-US" b="1" dirty="0" smtClean="0">
              <a:cs typeface="B Zar" panose="00000400000000000000" pitchFamily="2" charset="-78"/>
            </a:endParaRPr>
          </a:p>
        </p:txBody>
      </p:sp>
      <p:pic>
        <p:nvPicPr>
          <p:cNvPr id="4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86100" end="38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1142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233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91"/>
    </mc:Choice>
    <mc:Fallback>
      <p:transition spd="slow" advTm="409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4"/>
        <p14:stopEvt time="40434" objId="4"/>
      </p14:showEvt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با تشکر از توجه شما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97747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727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8964" y="60219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688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28"/>
    </mc:Choice>
    <mc:Fallback>
      <p:transition spd="slow" advTm="32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6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3"/>
        <p14:stopEvt time="3228" objId="3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11907" y="1006087"/>
            <a:ext cx="8596668" cy="5190024"/>
          </a:xfrm>
        </p:spPr>
        <p:txBody>
          <a:bodyPr>
            <a:normAutofit/>
          </a:bodyPr>
          <a:lstStyle/>
          <a:p>
            <a:pPr marL="0" indent="0" algn="ctr" rtl="1">
              <a:buNone/>
            </a:pPr>
            <a:r>
              <a:rPr lang="fa-IR" sz="20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استاد </a:t>
            </a:r>
            <a:r>
              <a:rPr lang="fa-IR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راهنما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15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 </a:t>
            </a:r>
            <a:endParaRPr lang="en-US" sz="15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28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دکتر سيدعلي </a:t>
            </a:r>
            <a:r>
              <a:rPr lang="fa-IR" sz="28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رضوي ابراهیمی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endParaRPr lang="fa-IR" sz="2800" b="1" dirty="0" smtClean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15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 </a:t>
            </a:r>
            <a:endParaRPr lang="en-US" sz="15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نگارنده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15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 </a:t>
            </a:r>
            <a:endParaRPr lang="en-US" sz="15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24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مریم سادات موردگر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 </a:t>
            </a:r>
            <a:endParaRPr lang="fa-IR" sz="2800" b="1" dirty="0" smtClean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endParaRPr lang="en-US" sz="15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24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شهریور و مهر </a:t>
            </a:r>
            <a:r>
              <a:rPr lang="fa-IR" sz="24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1400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r">
              <a:buNone/>
            </a:pPr>
            <a:endParaRPr lang="en-US" sz="2800" dirty="0"/>
          </a:p>
        </p:txBody>
      </p:sp>
      <p:pic>
        <p:nvPicPr>
          <p:cNvPr id="3" name="Voice 01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143387.346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084" y="60477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68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987"/>
    </mc:Choice>
    <mc:Fallback>
      <p:transition spd="slow" advTm="119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3"/>
        <p14:stopEvt time="11931" objId="3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فهرست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271232" y="2675747"/>
            <a:ext cx="4263726" cy="3880773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sz="2200" b="1" dirty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</a:t>
            </a:r>
            <a:r>
              <a:rPr lang="fa-IR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تعریف مسئله و اهداف تحقیق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sz="2200" b="1" dirty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</a:t>
            </a:r>
            <a:r>
              <a:rPr lang="fa-IR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بررسی مفاهیم فشرده سازی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sz="2200" b="1" dirty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</a:t>
            </a:r>
            <a:r>
              <a:rPr lang="fa-IR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مروری بر کارهای انجام شده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sz="2200" b="1" dirty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</a:t>
            </a:r>
            <a:r>
              <a:rPr lang="fa-IR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جمع بندی و پیشنهادات</a:t>
            </a:r>
          </a:p>
        </p:txBody>
      </p:sp>
      <p:sp>
        <p:nvSpPr>
          <p:cNvPr id="3" name="Frame 2"/>
          <p:cNvSpPr/>
          <p:nvPr/>
        </p:nvSpPr>
        <p:spPr>
          <a:xfrm>
            <a:off x="2949260" y="2162662"/>
            <a:ext cx="5215943" cy="3761620"/>
          </a:xfrm>
          <a:prstGeom prst="frame">
            <a:avLst>
              <a:gd name="adj1" fmla="val 7270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6" name="Voice 01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2000" end="114142.346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51842" y="60734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795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92"/>
    </mc:Choice>
    <mc:Fallback>
      <p:transition spd="slow" advTm="291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14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6"/>
        <p14:stopEvt time="29176" objId="6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تعریف مسئله و اهداف تحقیق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2910626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2000" end="6670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0326" y="60734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293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81"/>
    </mc:Choice>
    <mc:Fallback>
      <p:transition spd="slow" advTm="2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4"/>
        <p14:stopEvt time="1325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تعریف مسئله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1761340"/>
            <a:ext cx="8596668" cy="4227332"/>
          </a:xfrm>
        </p:spPr>
        <p:txBody>
          <a:bodyPr>
            <a:normAutofit lnSpcReduction="10000"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ا</a:t>
            </a:r>
            <a:r>
              <a:rPr lang="ar-SA" sz="2000" b="1" dirty="0" smtClean="0">
                <a:cs typeface="B Zar" panose="00000400000000000000" pitchFamily="2" charset="-78"/>
              </a:rPr>
              <a:t>نتقال </a:t>
            </a:r>
            <a:r>
              <a:rPr lang="ar-SA" sz="2000" b="1" dirty="0">
                <a:cs typeface="B Zar" panose="00000400000000000000" pitchFamily="2" charset="-78"/>
              </a:rPr>
              <a:t>حجم زیادی از داده ها از طریق اینترنت کار زمان بری است</a:t>
            </a:r>
            <a:r>
              <a:rPr lang="ar-SA" sz="2000" b="1" dirty="0" smtClean="0">
                <a:cs typeface="B Zar" panose="00000400000000000000" pitchFamily="2" charset="-78"/>
              </a:rPr>
              <a:t>.</a:t>
            </a:r>
            <a:r>
              <a:rPr lang="fa-IR" sz="2000" b="1" dirty="0" smtClean="0">
                <a:cs typeface="B Zar" panose="00000400000000000000" pitchFamily="2" charset="-78"/>
              </a:rPr>
              <a:t> 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ar-SA" sz="2000" b="1" dirty="0" smtClean="0">
                <a:cs typeface="B Zar" panose="00000400000000000000" pitchFamily="2" charset="-78"/>
              </a:rPr>
              <a:t>فشرده </a:t>
            </a:r>
            <a:r>
              <a:rPr lang="ar-SA" sz="2000" b="1" dirty="0">
                <a:cs typeface="B Zar" panose="00000400000000000000" pitchFamily="2" charset="-78"/>
              </a:rPr>
              <a:t>سازی داده ها حجم فایل را کاهش می دهد، پس انتقال آن </a:t>
            </a:r>
            <a:endParaRPr lang="fa-IR" sz="2000" b="1" dirty="0" smtClean="0">
              <a:cs typeface="B Zar" panose="00000400000000000000" pitchFamily="2" charset="-78"/>
            </a:endParaRPr>
          </a:p>
          <a:p>
            <a:pPr marL="0" indent="0" algn="just" rtl="1">
              <a:lnSpc>
                <a:spcPct val="150000"/>
              </a:lnSpc>
              <a:buNone/>
            </a:pPr>
            <a:r>
              <a:rPr lang="ar-SA" sz="2000" b="1" dirty="0" smtClean="0">
                <a:cs typeface="B Zar" panose="00000400000000000000" pitchFamily="2" charset="-78"/>
              </a:rPr>
              <a:t>از </a:t>
            </a:r>
            <a:r>
              <a:rPr lang="ar-SA" sz="2000" b="1" dirty="0">
                <a:cs typeface="B Zar" panose="00000400000000000000" pitchFamily="2" charset="-78"/>
              </a:rPr>
              <a:t>طریق اینترنت سریعتر خواهد </a:t>
            </a:r>
            <a:r>
              <a:rPr lang="ar-SA" sz="2000" b="1" dirty="0" smtClean="0">
                <a:cs typeface="B Zar" panose="00000400000000000000" pitchFamily="2" charset="-78"/>
              </a:rPr>
              <a:t>بود</a:t>
            </a:r>
            <a:r>
              <a:rPr lang="fa-IR" sz="2000" b="1" dirty="0" smtClean="0">
                <a:cs typeface="B Zar" panose="00000400000000000000" pitchFamily="2" charset="-78"/>
              </a:rPr>
              <a:t>. </a:t>
            </a:r>
          </a:p>
          <a:p>
            <a:pPr marL="0" indent="0" algn="just" rtl="1">
              <a:lnSpc>
                <a:spcPct val="150000"/>
              </a:lnSpc>
              <a:buNone/>
            </a:pPr>
            <a:endParaRPr lang="fa-IR" sz="2000" b="1" dirty="0" smtClean="0">
              <a:cs typeface="B Zar" panose="00000400000000000000" pitchFamily="2" charset="-78"/>
            </a:endParaRPr>
          </a:p>
          <a:p>
            <a:pPr marL="0" indent="0" algn="just" rtl="1">
              <a:lnSpc>
                <a:spcPct val="150000"/>
              </a:lnSpc>
              <a:buNone/>
            </a:pPr>
            <a:endParaRPr lang="fa-IR" sz="2000" b="1" dirty="0" smtClean="0">
              <a:cs typeface="B Zar" panose="00000400000000000000" pitchFamily="2" charset="-78"/>
            </a:endParaRPr>
          </a:p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برخی از الگوریتم های فشرده سازی بدون اتلاف داده و برخی با اتلاف داده هستند. بطور مثال فشره سازی فایل ها با فرمت تصویر و ویدئو با اتلاف داده می باشد ولی برای فشرده سازی داده های متنی باید از الگوریتم های بدون اتلاف استفاده گردد.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4352" y="1957583"/>
            <a:ext cx="2462226" cy="2052973"/>
          </a:xfrm>
          <a:prstGeom prst="rect">
            <a:avLst/>
          </a:prstGeom>
        </p:spPr>
      </p:pic>
      <p:pic>
        <p:nvPicPr>
          <p:cNvPr id="6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3300" end="646360.4535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161142" y="59886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58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801"/>
    </mc:Choice>
    <mc:Fallback>
      <p:transition spd="slow" advTm="218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6"/>
        <p14:stopEvt time="20745" objId="6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اهداف تحقیق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78794" y="2160589"/>
            <a:ext cx="9079606" cy="3880773"/>
          </a:xfrm>
        </p:spPr>
        <p:txBody>
          <a:bodyPr>
            <a:normAutofit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در این تحقیق تلاش شده تا روشی مخصوص فشرده  سازی متن </a:t>
            </a:r>
            <a:r>
              <a:rPr lang="en-US" sz="2000" b="1" dirty="0" smtClean="0">
                <a:cs typeface="B Zar" panose="00000400000000000000" pitchFamily="2" charset="-78"/>
              </a:rPr>
              <a:t>ASCII</a:t>
            </a:r>
            <a:r>
              <a:rPr lang="fa-IR" sz="2000" b="1" dirty="0" smtClean="0">
                <a:cs typeface="B Zar" panose="00000400000000000000" pitchFamily="2" charset="-78"/>
              </a:rPr>
              <a:t> ارائه شود. این روش از ترکیب سه الگوریتم فشرده سازی محبوب دنیا استفاده می کند تا با فشرده سازی بیشتر داده، نسبت فشرده سازی متن </a:t>
            </a:r>
            <a:r>
              <a:rPr lang="en-US" sz="2000" b="1" dirty="0" smtClean="0">
                <a:cs typeface="B Zar" panose="00000400000000000000" pitchFamily="2" charset="-78"/>
              </a:rPr>
              <a:t>ASCII</a:t>
            </a:r>
            <a:r>
              <a:rPr lang="fa-IR" sz="2000" b="1" dirty="0" smtClean="0">
                <a:cs typeface="B Zar" panose="00000400000000000000" pitchFamily="2" charset="-78"/>
              </a:rPr>
              <a:t> را بهبود دهد. 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روش ارائه شده از ترکیب کدگذاری دیکشنری، فشرده سازی </a:t>
            </a:r>
            <a:r>
              <a:rPr lang="en-US" sz="2000" b="1" dirty="0" smtClean="0">
                <a:cs typeface="B Zar" panose="00000400000000000000" pitchFamily="2" charset="-78"/>
              </a:rPr>
              <a:t>ASCII</a:t>
            </a:r>
            <a:r>
              <a:rPr lang="fa-IR" sz="2000" b="1" dirty="0" smtClean="0">
                <a:cs typeface="B Zar" panose="00000400000000000000" pitchFamily="2" charset="-78"/>
              </a:rPr>
              <a:t> و کدگذاری هافمن استفاده می کند.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روش فشرده سازی ترکیبی </a:t>
            </a:r>
            <a:r>
              <a:rPr lang="en-US" sz="2000" b="1" dirty="0" smtClean="0">
                <a:cs typeface="B Zar" panose="00000400000000000000" pitchFamily="2" charset="-78"/>
              </a:rPr>
              <a:t>TCS</a:t>
            </a:r>
            <a:r>
              <a:rPr lang="fa-IR" sz="2000" b="1" dirty="0" smtClean="0">
                <a:cs typeface="B Zar" panose="00000400000000000000" pitchFamily="2" charset="-78"/>
              </a:rPr>
              <a:t> است که مخفف </a:t>
            </a:r>
            <a:r>
              <a:rPr lang="en-US" sz="2000" b="1" dirty="0" smtClean="0">
                <a:cs typeface="B Zar" panose="00000400000000000000" pitchFamily="2" charset="-78"/>
              </a:rPr>
              <a:t>Tool-less Compression System</a:t>
            </a:r>
            <a:r>
              <a:rPr lang="fa-IR" sz="2000" b="1" dirty="0" smtClean="0">
                <a:cs typeface="B Zar" panose="00000400000000000000" pitchFamily="2" charset="-78"/>
              </a:rPr>
              <a:t> می باشد. </a:t>
            </a:r>
          </a:p>
        </p:txBody>
      </p:sp>
      <p:pic>
        <p:nvPicPr>
          <p:cNvPr id="4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85500" end="614560.4535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085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118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198"/>
    </mc:Choice>
    <mc:Fallback>
      <p:transition spd="slow" advTm="301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4"/>
        <p14:stopEvt time="30198" objId="4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بررسی مفاهیم فشرده سازی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910626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oice 012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1000" end="106487.3469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38964" y="604770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35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63"/>
    </mc:Choice>
    <mc:Fallback>
      <p:transition spd="slow" advTm="79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1" objId="3"/>
        <p14:stopEvt time="7829" objId="3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انواع فشرده سازی داده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729825003"/>
              </p:ext>
            </p:extLst>
          </p:nvPr>
        </p:nvGraphicFramePr>
        <p:xfrm>
          <a:off x="914400" y="2013891"/>
          <a:ext cx="9330007" cy="4794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7" name="Voice 009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22000" end="564880.4535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58787" y="608634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990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247"/>
    </mc:Choice>
    <mc:Fallback>
      <p:transition spd="slow" advTm="43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48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 mod="1">
    <p:ext uri="{E180D4A7-C9FB-4DFB-919C-405C955672EB}">
      <p14:showEvtLst xmlns:p14="http://schemas.microsoft.com/office/powerpoint/2010/main">
        <p14:playEvt time="0" objId="7"/>
        <p14:stopEvt time="43247" objId="7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" val="4ad56386a1bf69cb064bbbd491c45b279a867ce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8728D249-1983-451D-8451-059C0BA5C7BA}">
  <ds:schemaRefs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dcmitype/"/>
    <ds:schemaRef ds:uri="http://purl.org/dc/elements/1.1/"/>
    <ds:schemaRef ds:uri="http://schemas.openxmlformats.org/package/2006/metadata/core-properties"/>
    <ds:schemaRef ds:uri="71af3243-3dd4-4a8d-8c0d-dd76da1f02a5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design</Template>
  <TotalTime>0</TotalTime>
  <Words>1487</Words>
  <Application>Microsoft Office PowerPoint</Application>
  <PresentationFormat>Widescreen</PresentationFormat>
  <Paragraphs>291</Paragraphs>
  <Slides>24</Slides>
  <Notes>0</Notes>
  <HiddenSlides>0</HiddenSlides>
  <MMClips>24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5" baseType="lpstr">
      <vt:lpstr>Adobe Arabic</vt:lpstr>
      <vt:lpstr>Arial</vt:lpstr>
      <vt:lpstr>B Zar</vt:lpstr>
      <vt:lpstr>Calibri</vt:lpstr>
      <vt:lpstr>Century Gothic</vt:lpstr>
      <vt:lpstr>Garamond</vt:lpstr>
      <vt:lpstr>IranNastaliq</vt:lpstr>
      <vt:lpstr>Tahoma</vt:lpstr>
      <vt:lpstr>Times New Roman</vt:lpstr>
      <vt:lpstr>Wingdings</vt:lpstr>
      <vt:lpstr>Savon</vt:lpstr>
      <vt:lpstr>بسم اللّه الرحمن الرحیم</vt:lpstr>
      <vt:lpstr>عنوان سمینار</vt:lpstr>
      <vt:lpstr>PowerPoint Presentation</vt:lpstr>
      <vt:lpstr>فهرست</vt:lpstr>
      <vt:lpstr>PowerPoint Presentation</vt:lpstr>
      <vt:lpstr>تعریف مسئله</vt:lpstr>
      <vt:lpstr>اهداف تحقیق</vt:lpstr>
      <vt:lpstr>PowerPoint Presentation</vt:lpstr>
      <vt:lpstr>انواع فشرده سازی داده</vt:lpstr>
      <vt:lpstr>تعریف</vt:lpstr>
      <vt:lpstr>PowerPoint Presentation</vt:lpstr>
      <vt:lpstr>روش ها و متدولوژی ها</vt:lpstr>
      <vt:lpstr>الزامات سیستم</vt:lpstr>
      <vt:lpstr>مجموعه داده ها (Data set)</vt:lpstr>
      <vt:lpstr>طراحی TCS</vt:lpstr>
      <vt:lpstr>پیاده سازی کدگذاری دیکشنری و انتخاب بهترین الگوریتم</vt:lpstr>
      <vt:lpstr>پیاده سازی کدگذاری هافمن و انتخاب بهترین الگوریتم</vt:lpstr>
      <vt:lpstr>نتایج حاصل از بررسی TCS</vt:lpstr>
      <vt:lpstr>نتایج حاصل از مقایسه TCS با برخی فشرده سازی های موفق</vt:lpstr>
      <vt:lpstr>نتایج حاصل از مقایسه ACM+DEFLATE</vt:lpstr>
      <vt:lpstr>PowerPoint Presentation</vt:lpstr>
      <vt:lpstr>جمع بندی</vt:lpstr>
      <vt:lpstr>پیشنهادات و کارهای آینده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2021-09-11T17:08:53Z</dcterms:created>
  <dcterms:modified xsi:type="dcterms:W3CDTF">2021-09-29T16:36:44Z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